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7"/>
  </p:notesMasterIdLst>
  <p:sldIdLst>
    <p:sldId id="404" r:id="rId2"/>
    <p:sldId id="590" r:id="rId3"/>
    <p:sldId id="593" r:id="rId4"/>
    <p:sldId id="594" r:id="rId5"/>
    <p:sldId id="595" r:id="rId6"/>
    <p:sldId id="596" r:id="rId7"/>
    <p:sldId id="589" r:id="rId8"/>
    <p:sldId id="598" r:id="rId9"/>
    <p:sldId id="597" r:id="rId10"/>
    <p:sldId id="591" r:id="rId11"/>
    <p:sldId id="600" r:id="rId12"/>
    <p:sldId id="602" r:id="rId13"/>
    <p:sldId id="603" r:id="rId14"/>
    <p:sldId id="601" r:id="rId15"/>
    <p:sldId id="605" r:id="rId16"/>
    <p:sldId id="606" r:id="rId17"/>
    <p:sldId id="604" r:id="rId18"/>
    <p:sldId id="608" r:id="rId19"/>
    <p:sldId id="610" r:id="rId20"/>
    <p:sldId id="611" r:id="rId21"/>
    <p:sldId id="613" r:id="rId22"/>
    <p:sldId id="607" r:id="rId23"/>
    <p:sldId id="612" r:id="rId24"/>
    <p:sldId id="616" r:id="rId25"/>
    <p:sldId id="615" r:id="rId26"/>
    <p:sldId id="618" r:id="rId27"/>
    <p:sldId id="614" r:id="rId28"/>
    <p:sldId id="619" r:id="rId29"/>
    <p:sldId id="620" r:id="rId30"/>
    <p:sldId id="617" r:id="rId31"/>
    <p:sldId id="621" r:id="rId32"/>
    <p:sldId id="623" r:id="rId33"/>
    <p:sldId id="624" r:id="rId34"/>
    <p:sldId id="622" r:id="rId35"/>
    <p:sldId id="625" r:id="rId36"/>
    <p:sldId id="626" r:id="rId37"/>
    <p:sldId id="554" r:id="rId38"/>
    <p:sldId id="561" r:id="rId39"/>
    <p:sldId id="472" r:id="rId40"/>
    <p:sldId id="562" r:id="rId41"/>
    <p:sldId id="563" r:id="rId42"/>
    <p:sldId id="473" r:id="rId43"/>
    <p:sldId id="474" r:id="rId44"/>
    <p:sldId id="475" r:id="rId45"/>
    <p:sldId id="571" r:id="rId46"/>
    <p:sldId id="572" r:id="rId47"/>
    <p:sldId id="573" r:id="rId48"/>
    <p:sldId id="574" r:id="rId49"/>
    <p:sldId id="476" r:id="rId50"/>
    <p:sldId id="477" r:id="rId51"/>
    <p:sldId id="576" r:id="rId52"/>
    <p:sldId id="578" r:id="rId53"/>
    <p:sldId id="577" r:id="rId54"/>
    <p:sldId id="478" r:id="rId55"/>
    <p:sldId id="479" r:id="rId56"/>
    <p:sldId id="480" r:id="rId57"/>
    <p:sldId id="566" r:id="rId58"/>
    <p:sldId id="567" r:id="rId59"/>
    <p:sldId id="585" r:id="rId60"/>
    <p:sldId id="580" r:id="rId61"/>
    <p:sldId id="581" r:id="rId62"/>
    <p:sldId id="582" r:id="rId63"/>
    <p:sldId id="583" r:id="rId64"/>
    <p:sldId id="584" r:id="rId65"/>
    <p:sldId id="565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66"/>
    <a:srgbClr val="00FFFF"/>
    <a:srgbClr val="0066CC"/>
    <a:srgbClr val="D60093"/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74" autoAdjust="0"/>
  </p:normalViewPr>
  <p:slideViewPr>
    <p:cSldViewPr>
      <p:cViewPr>
        <p:scale>
          <a:sx n="50" d="100"/>
          <a:sy n="50" d="100"/>
        </p:scale>
        <p:origin x="-194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400A0-E62A-46E3-9B1A-418037C939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B233C8B-ABEC-45C3-A8CC-5416446C7EAA}">
      <dgm:prSet phldrT="[Text]"/>
      <dgm:spPr/>
      <dgm:t>
        <a:bodyPr/>
        <a:lstStyle/>
        <a:p>
          <a:r>
            <a:rPr lang="en-US" dirty="0" smtClean="0"/>
            <a:t>RUTIN</a:t>
          </a:r>
          <a:endParaRPr lang="en-US" dirty="0"/>
        </a:p>
      </dgm:t>
    </dgm:pt>
    <dgm:pt modelId="{81DD69E7-E114-4F82-8B58-E8D84ED5A6A5}" type="parTrans" cxnId="{6C9A3C2D-C936-4E66-A276-042FEAED466D}">
      <dgm:prSet/>
      <dgm:spPr/>
      <dgm:t>
        <a:bodyPr/>
        <a:lstStyle/>
        <a:p>
          <a:endParaRPr lang="en-US"/>
        </a:p>
      </dgm:t>
    </dgm:pt>
    <dgm:pt modelId="{A266510E-65DD-466C-B9AA-8DB2538C940B}" type="sibTrans" cxnId="{6C9A3C2D-C936-4E66-A276-042FEAED466D}">
      <dgm:prSet/>
      <dgm:spPr/>
      <dgm:t>
        <a:bodyPr/>
        <a:lstStyle/>
        <a:p>
          <a:endParaRPr lang="en-US"/>
        </a:p>
      </dgm:t>
    </dgm:pt>
    <dgm:pt modelId="{E5B8EDC2-A6A1-4FD9-9747-3BF00680A046}">
      <dgm:prSet phldrT="[Text]"/>
      <dgm:spPr/>
      <dgm:t>
        <a:bodyPr/>
        <a:lstStyle/>
        <a:p>
          <a:r>
            <a:rPr lang="en-US" dirty="0" smtClean="0"/>
            <a:t>BUKAN RUTIN</a:t>
          </a:r>
          <a:endParaRPr lang="en-US" dirty="0"/>
        </a:p>
      </dgm:t>
    </dgm:pt>
    <dgm:pt modelId="{222BE465-1260-4F01-B987-10E183444262}" type="parTrans" cxnId="{E3DFC483-0569-491F-924D-066933417FB4}">
      <dgm:prSet/>
      <dgm:spPr/>
      <dgm:t>
        <a:bodyPr/>
        <a:lstStyle/>
        <a:p>
          <a:endParaRPr lang="en-US"/>
        </a:p>
      </dgm:t>
    </dgm:pt>
    <dgm:pt modelId="{7681956A-5540-427B-84F7-0D908C2DFECB}" type="sibTrans" cxnId="{E3DFC483-0569-491F-924D-066933417FB4}">
      <dgm:prSet/>
      <dgm:spPr/>
      <dgm:t>
        <a:bodyPr/>
        <a:lstStyle/>
        <a:p>
          <a:endParaRPr lang="en-US"/>
        </a:p>
      </dgm:t>
    </dgm:pt>
    <dgm:pt modelId="{AAF8BC5E-1C8F-40FD-90E2-81444D5D2205}" type="pres">
      <dgm:prSet presAssocID="{519400A0-E62A-46E3-9B1A-418037C93938}" presName="Name0" presStyleCnt="0">
        <dgm:presLayoutVars>
          <dgm:dir/>
          <dgm:animLvl val="lvl"/>
          <dgm:resizeHandles val="exact"/>
        </dgm:presLayoutVars>
      </dgm:prSet>
      <dgm:spPr/>
    </dgm:pt>
    <dgm:pt modelId="{D550F65D-E77E-48C1-913D-150B49AA962E}" type="pres">
      <dgm:prSet presAssocID="{3B233C8B-ABEC-45C3-A8CC-5416446C7EA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3007F-C5EA-4187-9095-C12B581B8E2F}" type="pres">
      <dgm:prSet presAssocID="{A266510E-65DD-466C-B9AA-8DB2538C940B}" presName="parTxOnlySpace" presStyleCnt="0"/>
      <dgm:spPr/>
    </dgm:pt>
    <dgm:pt modelId="{AA473FEB-31EB-4702-893D-91F7A688DF3D}" type="pres">
      <dgm:prSet presAssocID="{E5B8EDC2-A6A1-4FD9-9747-3BF00680A046}" presName="parTxOnly" presStyleLbl="node1" presStyleIdx="1" presStyleCnt="2" custLinFactNeighborX="-47109" custLinFactNeighborY="16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FC483-0569-491F-924D-066933417FB4}" srcId="{519400A0-E62A-46E3-9B1A-418037C93938}" destId="{E5B8EDC2-A6A1-4FD9-9747-3BF00680A046}" srcOrd="1" destOrd="0" parTransId="{222BE465-1260-4F01-B987-10E183444262}" sibTransId="{7681956A-5540-427B-84F7-0D908C2DFECB}"/>
    <dgm:cxn modelId="{48363802-D45D-4C98-9714-E5CD08B0F2C7}" type="presOf" srcId="{519400A0-E62A-46E3-9B1A-418037C93938}" destId="{AAF8BC5E-1C8F-40FD-90E2-81444D5D2205}" srcOrd="0" destOrd="0" presId="urn:microsoft.com/office/officeart/2005/8/layout/chevron1"/>
    <dgm:cxn modelId="{79E799C7-C154-4FB6-924A-E088E6B0C556}" type="presOf" srcId="{3B233C8B-ABEC-45C3-A8CC-5416446C7EAA}" destId="{D550F65D-E77E-48C1-913D-150B49AA962E}" srcOrd="0" destOrd="0" presId="urn:microsoft.com/office/officeart/2005/8/layout/chevron1"/>
    <dgm:cxn modelId="{DE1507F9-3F41-41C5-A9A5-BCBC8C99C01A}" type="presOf" srcId="{E5B8EDC2-A6A1-4FD9-9747-3BF00680A046}" destId="{AA473FEB-31EB-4702-893D-91F7A688DF3D}" srcOrd="0" destOrd="0" presId="urn:microsoft.com/office/officeart/2005/8/layout/chevron1"/>
    <dgm:cxn modelId="{6C9A3C2D-C936-4E66-A276-042FEAED466D}" srcId="{519400A0-E62A-46E3-9B1A-418037C93938}" destId="{3B233C8B-ABEC-45C3-A8CC-5416446C7EAA}" srcOrd="0" destOrd="0" parTransId="{81DD69E7-E114-4F82-8B58-E8D84ED5A6A5}" sibTransId="{A266510E-65DD-466C-B9AA-8DB2538C940B}"/>
    <dgm:cxn modelId="{4ED48C25-9FC2-493E-B892-311F4A40F1AD}" type="presParOf" srcId="{AAF8BC5E-1C8F-40FD-90E2-81444D5D2205}" destId="{D550F65D-E77E-48C1-913D-150B49AA962E}" srcOrd="0" destOrd="0" presId="urn:microsoft.com/office/officeart/2005/8/layout/chevron1"/>
    <dgm:cxn modelId="{B8328E25-7A40-4D82-A689-8A37F70F6242}" type="presParOf" srcId="{AAF8BC5E-1C8F-40FD-90E2-81444D5D2205}" destId="{A473007F-C5EA-4187-9095-C12B581B8E2F}" srcOrd="1" destOrd="0" presId="urn:microsoft.com/office/officeart/2005/8/layout/chevron1"/>
    <dgm:cxn modelId="{2C42D299-9E4C-4BEA-890E-9C68BCBF57D2}" type="presParOf" srcId="{AAF8BC5E-1C8F-40FD-90E2-81444D5D2205}" destId="{AA473FEB-31EB-4702-893D-91F7A688DF3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0F65D-E77E-48C1-913D-150B49AA962E}">
      <dsp:nvSpPr>
        <dsp:cNvPr id="0" name=""/>
        <dsp:cNvSpPr/>
      </dsp:nvSpPr>
      <dsp:spPr>
        <a:xfrm>
          <a:off x="6563" y="0"/>
          <a:ext cx="3923407" cy="1371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RUTIN</a:t>
          </a:r>
          <a:endParaRPr lang="en-US" sz="4400" kern="1200" dirty="0"/>
        </a:p>
      </dsp:txBody>
      <dsp:txXfrm>
        <a:off x="6563" y="0"/>
        <a:ext cx="3923407" cy="1371600"/>
      </dsp:txXfrm>
    </dsp:sp>
    <dsp:sp modelId="{AA473FEB-31EB-4702-893D-91F7A688DF3D}">
      <dsp:nvSpPr>
        <dsp:cNvPr id="0" name=""/>
        <dsp:cNvSpPr/>
      </dsp:nvSpPr>
      <dsp:spPr>
        <a:xfrm>
          <a:off x="3352801" y="0"/>
          <a:ext cx="3923407" cy="1371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BUKAN RUTIN</a:t>
          </a:r>
          <a:endParaRPr lang="en-US" sz="4400" kern="1200" dirty="0"/>
        </a:p>
      </dsp:txBody>
      <dsp:txXfrm>
        <a:off x="3352801" y="0"/>
        <a:ext cx="3923407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931A6B6-5582-4AFD-85C4-09216400C00A}" type="datetimeFigureOut">
              <a:rPr lang="zh-CN" altLang="en-US"/>
              <a:pPr>
                <a:defRPr/>
              </a:pPr>
              <a:t>2019/11/18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6F79642-6649-4FAA-A67B-18D060D65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9052-D955-4B15-93AE-EF552F651C1B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BF39-06C9-4D0C-BC9A-7ADA4771AE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0465-13ED-432D-B272-46639B577C46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C506-AA9F-4232-9315-39B692DFFA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ED2F-28A6-4DD6-91DC-2D78341C2DD6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F402-24AC-4BEC-AF89-964F2E4ED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ABCF-22A1-4A79-869B-E30F780E5F23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5CAA-4860-4412-A648-C5F334A3F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009E-92D2-44E2-A5B5-2DD6E4C10CD1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6D12-BA91-443F-9EDE-D556F1EF2C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8AE7-42AC-4B92-A8D2-BBAB651C514C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49A7-483B-473B-9F5D-0E916EB59F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D0D0-743E-419A-8C17-23AFB0AC8C34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F925-3C84-4418-BEFC-F8C67DEB16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39AA-7377-4A43-9059-3991F43EF187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1B44-29EF-4BA4-AF2D-ABB333B3BC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918E-B442-47A6-8190-9B078A40089B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5DA9-8E15-4A1A-B460-B2585CB147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FCB7-C1FF-47D0-B3F0-49B8D52F2804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63FD-A830-4569-90BC-99B6192C7B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zh-CN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zh-CN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6FB3-1ABF-410C-BE55-F1B9879765C1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7FA7-D0E7-4BC3-8F0D-60D383D905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zh-CN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zh-CN">
              <a:latin typeface="Constantia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35A68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565CE2F9-1911-4679-BA9F-2F11BB2703CC}" type="datetimeFigureOut">
              <a:rPr lang="en-US" altLang="zh-CN"/>
              <a:pPr>
                <a:defRPr/>
              </a:pPr>
              <a:t>11/18/2019</a:t>
            </a:fld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35A68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35A68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CEB7B2C3-64F8-4611-887F-508154F724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>
                <a:latin typeface="Constanti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9" r:id="rId9"/>
    <p:sldLayoutId id="2147483777" r:id="rId10"/>
    <p:sldLayoutId id="21474837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FE635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Pentaksiran%20untuk%20sebagai%20tentang%20%20pembelajaran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2%20Benjamin%20Bloom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1%20Asking%20Q%20in%20HOTS.mp4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1%20Higher%20Order%20Thinking%20(HOT)%20-%20Excerpts%20from%20Workshop.mp4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PENTAKSIRAN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900" dirty="0" err="1" smtClean="0">
                <a:solidFill>
                  <a:schemeClr val="tx1"/>
                </a:solidFill>
              </a:rPr>
              <a:t>Dalam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smtClean="0">
                <a:solidFill>
                  <a:schemeClr val="tx1"/>
                </a:solidFill>
              </a:rPr>
              <a:t/>
            </a:r>
            <a:br>
              <a:rPr lang="en-US" sz="4900" dirty="0" smtClean="0">
                <a:solidFill>
                  <a:schemeClr val="tx1"/>
                </a:solidFill>
              </a:rPr>
            </a:br>
            <a:r>
              <a:rPr lang="en-US" sz="4900" dirty="0" err="1" smtClean="0">
                <a:solidFill>
                  <a:schemeClr val="tx1"/>
                </a:solidFill>
              </a:rPr>
              <a:t>Pengajaran</a:t>
            </a:r>
            <a:r>
              <a:rPr lang="en-US" sz="4900" dirty="0" smtClean="0">
                <a:solidFill>
                  <a:schemeClr val="tx1"/>
                </a:solidFill>
              </a:rPr>
              <a:t> &amp; </a:t>
            </a:r>
            <a:r>
              <a:rPr lang="en-US" sz="4900" dirty="0" err="1" smtClean="0">
                <a:solidFill>
                  <a:schemeClr val="tx1"/>
                </a:solidFill>
              </a:rPr>
              <a:t>Pembelajaran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905000"/>
          </a:xfrm>
        </p:spPr>
        <p:txBody>
          <a:bodyPr/>
          <a:lstStyle/>
          <a:p>
            <a:pPr algn="ctr" eaLnBrk="1" hangingPunct="1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l">
              <a:defRPr/>
            </a:pPr>
            <a:r>
              <a:rPr lang="en-US" sz="2000" dirty="0" smtClean="0"/>
              <a:t>                              PENCERAMAH  :   LEE SEE SENG, PhD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cs typeface="Arial" charset="0"/>
              </a:rPr>
              <a:t>KONSEP PENTAKSIRAN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9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>
                <a:cs typeface="Arial" charset="0"/>
              </a:rPr>
              <a:t>Pentaksiran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ialah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satu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mendapatkan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makluma</a:t>
            </a:r>
            <a:r>
              <a:rPr lang="en-US" sz="28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seterusnya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membuat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penghakiman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tentang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produk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sesuatu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pendidikan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ialah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langkah</a:t>
            </a:r>
            <a:r>
              <a:rPr lang="en-US" sz="2800" dirty="0" smtClean="0">
                <a:cs typeface="Arial" charset="0"/>
              </a:rPr>
              <a:t>/</a:t>
            </a:r>
            <a:r>
              <a:rPr lang="en-US" sz="2800" dirty="0" err="1" smtClean="0">
                <a:cs typeface="Arial" charset="0"/>
              </a:rPr>
              <a:t>tindakan</a:t>
            </a:r>
            <a:r>
              <a:rPr lang="en-US" sz="2800" dirty="0" smtClean="0">
                <a:cs typeface="Arial" charset="0"/>
              </a:rPr>
              <a:t>/</a:t>
            </a:r>
            <a:r>
              <a:rPr lang="en-US" sz="2800" dirty="0" err="1" smtClean="0">
                <a:cs typeface="Arial" charset="0"/>
              </a:rPr>
              <a:t>operasi</a:t>
            </a:r>
            <a:r>
              <a:rPr lang="en-US" sz="2800" dirty="0" smtClean="0">
                <a:cs typeface="Arial" charset="0"/>
              </a:rPr>
              <a:t> yang </a:t>
            </a:r>
            <a:r>
              <a:rPr lang="en-US" sz="2800" dirty="0" err="1" smtClean="0">
                <a:cs typeface="Arial" charset="0"/>
              </a:rPr>
              <a:t>digunakan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untuk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mendapatkan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hasil</a:t>
            </a:r>
            <a:r>
              <a:rPr lang="en-US" sz="2800" dirty="0" smtClean="0">
                <a:cs typeface="Arial" charset="0"/>
              </a:rPr>
              <a:t> yang </a:t>
            </a:r>
            <a:r>
              <a:rPr lang="en-US" sz="2800" dirty="0" err="1" smtClean="0">
                <a:cs typeface="Arial" charset="0"/>
              </a:rPr>
              <a:t>dikehendaki</a:t>
            </a: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dirty="0" err="1" smtClean="0">
                <a:cs typeface="Arial" charset="0"/>
              </a:rPr>
              <a:t>maklumat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ialah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evidens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tentang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prestasi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pelajar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dalam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sesuatu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perkara</a:t>
            </a:r>
            <a:r>
              <a:rPr lang="en-US" sz="2800" dirty="0" smtClean="0">
                <a:cs typeface="Arial" charset="0"/>
              </a:rPr>
              <a:t> yang </a:t>
            </a:r>
            <a:r>
              <a:rPr lang="en-US" sz="2800" dirty="0" err="1" smtClean="0">
                <a:cs typeface="Arial" charset="0"/>
              </a:rPr>
              <a:t>ditaksir</a:t>
            </a: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389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cs typeface="Arial" charset="0"/>
              </a:rPr>
              <a:t>KONSEP PENTAKSIRAN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9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>
                <a:cs typeface="Arial" charset="0"/>
              </a:rPr>
              <a:t>Pentaksiran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ialah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satu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mendapatkan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makluma</a:t>
            </a:r>
            <a:r>
              <a:rPr lang="en-US" sz="28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seterusnya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membuat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penghakiman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tentang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="1" dirty="0" err="1" smtClean="0">
                <a:cs typeface="Arial" charset="0"/>
              </a:rPr>
              <a:t>produk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sesuatu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pendidikan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dirty="0" err="1" smtClean="0">
                <a:cs typeface="Arial" charset="0"/>
              </a:rPr>
              <a:t>penghakima</a:t>
            </a:r>
            <a:r>
              <a:rPr lang="en-US" sz="2800" dirty="0" err="1" smtClean="0">
                <a:cs typeface="Arial" charset="0"/>
              </a:rPr>
              <a:t>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merupakan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pertimbangan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tentang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pencapaian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pendidikan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pelajar</a:t>
            </a: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dirty="0" err="1" smtClean="0">
                <a:cs typeface="Arial" charset="0"/>
              </a:rPr>
              <a:t>produk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dalam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konteks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pendidikan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merupakan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pengetahuan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dirty="0" err="1" smtClean="0">
                <a:cs typeface="Arial" charset="0"/>
              </a:rPr>
              <a:t>kemahiran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dannilai</a:t>
            </a:r>
            <a:r>
              <a:rPr lang="en-US" sz="2800" dirty="0" smtClean="0">
                <a:cs typeface="Arial" charset="0"/>
              </a:rPr>
              <a:t> yang </a:t>
            </a:r>
            <a:r>
              <a:rPr lang="en-US" sz="2800" dirty="0" err="1" smtClean="0">
                <a:cs typeface="Arial" charset="0"/>
              </a:rPr>
              <a:t>diperolehi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pelajar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setelah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melalui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proses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pendidikan</a:t>
            </a:r>
            <a:endParaRPr lang="en-US" sz="28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248400"/>
          </a:xfrm>
        </p:spPr>
        <p:txBody>
          <a:bodyPr/>
          <a:lstStyle/>
          <a:p>
            <a:pPr>
              <a:buNone/>
            </a:pPr>
            <a:r>
              <a:rPr lang="ms-MY" altLang="en-US" sz="4000" b="1" dirty="0" smtClean="0"/>
              <a:t>Penilaian</a:t>
            </a:r>
            <a:r>
              <a:rPr lang="ms-MY" altLang="en-US" sz="4000" dirty="0" smtClean="0"/>
              <a:t> </a:t>
            </a:r>
            <a:endParaRPr lang="en-US" altLang="en-US" sz="4000" dirty="0" smtClean="0"/>
          </a:p>
          <a:p>
            <a:pPr>
              <a:buFont typeface="Arial" pitchFamily="34" charset="0"/>
              <a:buChar char="•"/>
            </a:pPr>
            <a:r>
              <a:rPr lang="ms-MY" altLang="en-US" sz="3200" dirty="0" smtClean="0"/>
              <a:t>Proses </a:t>
            </a:r>
            <a:r>
              <a:rPr lang="ms-MY" altLang="en-US" sz="3200" dirty="0" smtClean="0"/>
              <a:t>memperoleh maklumat dan </a:t>
            </a:r>
            <a:r>
              <a:rPr lang="ms-MY" altLang="en-US" sz="3200" dirty="0" smtClean="0"/>
              <a:t>menggunakannya </a:t>
            </a:r>
            <a:r>
              <a:rPr lang="ms-MY" altLang="en-US" sz="3200" dirty="0" smtClean="0"/>
              <a:t>untuk membuat </a:t>
            </a:r>
            <a:r>
              <a:rPr lang="ms-MY" altLang="en-US" sz="3200" dirty="0" smtClean="0"/>
              <a:t>keputusan.</a:t>
            </a:r>
            <a:r>
              <a:rPr lang="en-US" sz="3200" dirty="0" smtClean="0"/>
              <a:t> </a:t>
            </a:r>
            <a:r>
              <a:rPr lang="en-US" sz="3200" dirty="0" err="1" smtClean="0"/>
              <a:t>berkaitan</a:t>
            </a:r>
            <a:r>
              <a:rPr lang="en-US" sz="3200" dirty="0" smtClean="0"/>
              <a:t> </a:t>
            </a:r>
            <a:r>
              <a:rPr lang="ms-MY" altLang="en-US" sz="3200" dirty="0" smtClean="0"/>
              <a:t>pencapaian murid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pengajaran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Membantu</a:t>
            </a:r>
            <a:r>
              <a:rPr lang="en-US" sz="3200" dirty="0" smtClean="0"/>
              <a:t>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 smtClean="0"/>
              <a:t>perbandingan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yang </a:t>
            </a:r>
            <a:r>
              <a:rPr lang="en-US" sz="3200" dirty="0" smtClean="0"/>
              <a:t> </a:t>
            </a:r>
            <a:r>
              <a:rPr lang="en-US" sz="3200" dirty="0" err="1" smtClean="0"/>
              <a:t>disampaikan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dicapai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ms-MY" altLang="en-US" sz="3200" dirty="0" smtClean="0"/>
              <a:t>P</a:t>
            </a:r>
            <a:r>
              <a:rPr lang="ms-MY" altLang="en-US" sz="3200" dirty="0" smtClean="0"/>
              <a:t>engelasan</a:t>
            </a:r>
            <a:r>
              <a:rPr lang="ms-MY" altLang="en-US" sz="3200" dirty="0" smtClean="0"/>
              <a:t>, pensijilan dan penempatan murid dalam </a:t>
            </a:r>
            <a:r>
              <a:rPr lang="ms-MY" altLang="en-US" sz="3200" dirty="0" smtClean="0"/>
              <a:t> jurusan. </a:t>
            </a:r>
            <a:endParaRPr lang="ms-MY" altLang="en-US" sz="3200" dirty="0" smtClean="0"/>
          </a:p>
          <a:p>
            <a:pPr>
              <a:buFont typeface="Arial" pitchFamily="34" charset="0"/>
              <a:buChar char="•"/>
            </a:pPr>
            <a:r>
              <a:rPr lang="ms-MY" altLang="en-US" sz="3200" dirty="0" smtClean="0"/>
              <a:t>M</a:t>
            </a:r>
            <a:r>
              <a:rPr lang="ms-MY" altLang="en-US" sz="3200" dirty="0" smtClean="0"/>
              <a:t>engandungi </a:t>
            </a:r>
            <a:r>
              <a:rPr lang="ms-MY" altLang="en-US" sz="3200" dirty="0" smtClean="0"/>
              <a:t>aspek-aspek pengujian, pengukuran, 	pentaksiran, penganalisaan, dan </a:t>
            </a:r>
            <a:r>
              <a:rPr lang="ms-MY" altLang="en-US" sz="3200" dirty="0" smtClean="0"/>
              <a:t>penyimpulan.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"/>
          <p:cNvSpPr>
            <a:spLocks noChangeArrowheads="1"/>
          </p:cNvSpPr>
          <p:nvPr/>
        </p:nvSpPr>
        <p:spPr bwMode="auto">
          <a:xfrm>
            <a:off x="685800" y="1066800"/>
            <a:ext cx="8001000" cy="4800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SG">
                <a:solidFill>
                  <a:srgbClr val="FFFFFF"/>
                </a:solidFill>
                <a:latin typeface="Calibri" pitchFamily="34" charset="0"/>
              </a:rPr>
              <a:t>Pengujian</a:t>
            </a:r>
          </a:p>
        </p:txBody>
      </p:sp>
      <p:sp>
        <p:nvSpPr>
          <p:cNvPr id="16387" name="Oval 2"/>
          <p:cNvSpPr>
            <a:spLocks noChangeArrowheads="1"/>
          </p:cNvSpPr>
          <p:nvPr/>
        </p:nvSpPr>
        <p:spPr bwMode="auto">
          <a:xfrm>
            <a:off x="1600200" y="1676400"/>
            <a:ext cx="6096000" cy="36576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2362200" y="2209800"/>
            <a:ext cx="4876800" cy="2667000"/>
          </a:xfrm>
          <a:prstGeom prst="ellipse">
            <a:avLst/>
          </a:prstGeom>
          <a:solidFill>
            <a:srgbClr val="B3A2C7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SG">
                <a:latin typeface="Calibri" pitchFamily="34" charset="0"/>
              </a:rPr>
              <a:t>P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971800" y="2743200"/>
            <a:ext cx="3657600" cy="19050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SG" b="1" dirty="0" err="1" smtClean="0">
                <a:latin typeface="Calibri" pitchFamily="34" charset="0"/>
              </a:rPr>
              <a:t>Pengujian</a:t>
            </a:r>
            <a:endParaRPr lang="en-SG" b="1" dirty="0">
              <a:latin typeface="Calibri" pitchFamily="34" charset="0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733800" y="2286000"/>
            <a:ext cx="1320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b="1" dirty="0" err="1">
                <a:latin typeface="Calibri" pitchFamily="34" charset="0"/>
              </a:rPr>
              <a:t>Pengukuran</a:t>
            </a:r>
            <a:endParaRPr lang="en-SG" b="1" dirty="0">
              <a:latin typeface="Calibri" pitchFamily="34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581400" y="1752600"/>
            <a:ext cx="1302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b="1" dirty="0" err="1" smtClean="0">
                <a:latin typeface="Calibri" pitchFamily="34" charset="0"/>
              </a:rPr>
              <a:t>Pentaksiran</a:t>
            </a:r>
            <a:endParaRPr lang="en-SG" b="1" dirty="0">
              <a:latin typeface="Calibri" pitchFamily="34" charset="0"/>
            </a:endParaRP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3429000" y="1219200"/>
            <a:ext cx="1062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b="1" dirty="0" err="1" smtClean="0">
                <a:latin typeface="Calibri" pitchFamily="34" charset="0"/>
              </a:rPr>
              <a:t>Penilaian</a:t>
            </a:r>
            <a:endParaRPr lang="en-SG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 autoUpdateAnimBg="0"/>
      <p:bldP spid="16387" grpId="0" bldLvl="0" animBg="1" autoUpdateAnimBg="0"/>
      <p:bldP spid="16388" grpId="0" bldLvl="0" animBg="1" autoUpdateAnimBg="0"/>
      <p:bldP spid="16389" grpId="0" bldLvl="0" animBg="1" autoUpdateAnimBg="0"/>
      <p:bldP spid="16390" grpId="0" bldLvl="0" autoUpdateAnimBg="0"/>
      <p:bldP spid="16391" grpId="0" bldLvl="0" autoUpdateAnimBg="0"/>
      <p:bldP spid="1639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None/>
            </a:pPr>
            <a:r>
              <a:rPr lang="en-MY" sz="3600" b="1" dirty="0" err="1" smtClean="0">
                <a:cs typeface="Arial" charset="0"/>
              </a:rPr>
              <a:t>Pentaksiran</a:t>
            </a:r>
            <a:r>
              <a:rPr lang="en-MY" sz="3600" b="1" dirty="0" smtClean="0">
                <a:cs typeface="Arial" charset="0"/>
              </a:rPr>
              <a:t> </a:t>
            </a:r>
            <a:r>
              <a:rPr lang="en-MY" sz="3600" b="1" dirty="0" err="1" smtClean="0">
                <a:cs typeface="Arial" charset="0"/>
              </a:rPr>
              <a:t>haruslah</a:t>
            </a:r>
            <a:r>
              <a:rPr lang="en-MY" sz="3600" b="1" dirty="0" smtClean="0">
                <a:cs typeface="Arial" charset="0"/>
              </a:rPr>
              <a:t> </a:t>
            </a:r>
            <a:r>
              <a:rPr lang="en-MY" sz="3600" b="1" dirty="0" err="1" smtClean="0">
                <a:cs typeface="Arial" charset="0"/>
              </a:rPr>
              <a:t>dilihat</a:t>
            </a:r>
            <a:r>
              <a:rPr lang="en-MY" sz="3600" b="1" dirty="0" smtClean="0">
                <a:cs typeface="Arial" charset="0"/>
              </a:rPr>
              <a:t> </a:t>
            </a:r>
            <a:r>
              <a:rPr lang="en-MY" sz="3600" b="1" dirty="0" err="1" smtClean="0">
                <a:cs typeface="Arial" charset="0"/>
              </a:rPr>
              <a:t>sebagai</a:t>
            </a:r>
            <a:r>
              <a:rPr lang="en-MY" sz="3600" b="1" dirty="0" smtClean="0">
                <a:cs typeface="Arial" charset="0"/>
              </a:rPr>
              <a:t>:</a:t>
            </a:r>
            <a:r>
              <a:rPr lang="en-MY" b="1" dirty="0" smtClean="0">
                <a:cs typeface="Arial" charset="0"/>
              </a:rPr>
              <a:t/>
            </a:r>
            <a:br>
              <a:rPr lang="en-MY" b="1" dirty="0" smtClean="0">
                <a:cs typeface="Arial" charset="0"/>
              </a:rPr>
            </a:br>
            <a:r>
              <a:rPr lang="en-MY" dirty="0" smtClean="0">
                <a:cs typeface="Arial" charset="0"/>
              </a:rPr>
              <a:t/>
            </a:r>
            <a:br>
              <a:rPr lang="en-MY" dirty="0" smtClean="0">
                <a:cs typeface="Arial" charset="0"/>
              </a:rPr>
            </a:br>
            <a:r>
              <a:rPr lang="en-MY" sz="3200" dirty="0" smtClean="0">
                <a:cs typeface="Arial" charset="0"/>
              </a:rPr>
              <a:t>- </a:t>
            </a:r>
            <a:r>
              <a:rPr lang="en-MY" sz="3200" dirty="0" err="1" smtClean="0">
                <a:cs typeface="Arial" charset="0"/>
              </a:rPr>
              <a:t>Proses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mendapatkan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gambaran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tentang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prestasi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seseorang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dalam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pembelajaran</a:t>
            </a:r>
            <a:r>
              <a:rPr lang="en-MY" sz="3200" dirty="0" smtClean="0">
                <a:cs typeface="Arial" charset="0"/>
              </a:rPr>
              <a:t/>
            </a:r>
            <a:br>
              <a:rPr lang="en-MY" sz="3200" dirty="0" smtClean="0">
                <a:cs typeface="Arial" charset="0"/>
              </a:rPr>
            </a:br>
            <a:r>
              <a:rPr lang="en-MY" sz="3200" dirty="0" smtClean="0">
                <a:cs typeface="Arial" charset="0"/>
              </a:rPr>
              <a:t/>
            </a:r>
            <a:br>
              <a:rPr lang="en-MY" sz="3200" dirty="0" smtClean="0">
                <a:cs typeface="Arial" charset="0"/>
              </a:rPr>
            </a:br>
            <a:r>
              <a:rPr lang="en-MY" sz="3200" dirty="0" smtClean="0">
                <a:cs typeface="Arial" charset="0"/>
              </a:rPr>
              <a:t>- </a:t>
            </a:r>
            <a:r>
              <a:rPr lang="en-MY" sz="3200" dirty="0" err="1" smtClean="0">
                <a:cs typeface="Arial" charset="0"/>
              </a:rPr>
              <a:t>Aktiviti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smtClean="0">
                <a:cs typeface="Arial" charset="0"/>
              </a:rPr>
              <a:t>yang </a:t>
            </a:r>
            <a:r>
              <a:rPr lang="en-MY" sz="3200" dirty="0" err="1" smtClean="0">
                <a:cs typeface="Arial" charset="0"/>
              </a:rPr>
              <a:t>dijalankan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semasa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pengajaran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dan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pembelajaran</a:t>
            </a:r>
            <a:r>
              <a:rPr lang="en-MY" sz="3200" dirty="0" smtClean="0">
                <a:cs typeface="Arial" charset="0"/>
              </a:rPr>
              <a:t/>
            </a:r>
            <a:br>
              <a:rPr lang="en-MY" sz="3200" dirty="0" smtClean="0">
                <a:cs typeface="Arial" charset="0"/>
              </a:rPr>
            </a:br>
            <a:r>
              <a:rPr lang="en-MY" sz="3200" dirty="0" smtClean="0">
                <a:cs typeface="Arial" charset="0"/>
              </a:rPr>
              <a:t/>
            </a:r>
            <a:br>
              <a:rPr lang="en-MY" sz="3200" dirty="0" smtClean="0">
                <a:cs typeface="Arial" charset="0"/>
              </a:rPr>
            </a:br>
            <a:r>
              <a:rPr lang="en-MY" sz="3200" dirty="0" smtClean="0">
                <a:cs typeface="Arial" charset="0"/>
              </a:rPr>
              <a:t>- </a:t>
            </a:r>
            <a:r>
              <a:rPr lang="en-MY" sz="3200" dirty="0" err="1" smtClean="0">
                <a:cs typeface="Arial" charset="0"/>
              </a:rPr>
              <a:t>Aktiviti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smtClean="0">
                <a:cs typeface="Arial" charset="0"/>
              </a:rPr>
              <a:t>yang </a:t>
            </a:r>
            <a:r>
              <a:rPr lang="en-MY" sz="3200" dirty="0" err="1" smtClean="0">
                <a:cs typeface="Arial" charset="0"/>
              </a:rPr>
              <a:t>dijalankan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secara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berterusan</a:t>
            </a:r>
            <a:r>
              <a:rPr lang="en-MY" sz="3200" dirty="0" smtClean="0">
                <a:cs typeface="Arial" charset="0"/>
              </a:rPr>
              <a:t/>
            </a:r>
            <a:br>
              <a:rPr lang="en-MY" sz="3200" dirty="0" smtClean="0">
                <a:cs typeface="Arial" charset="0"/>
              </a:rPr>
            </a:br>
            <a:r>
              <a:rPr lang="en-MY" sz="3200" dirty="0" smtClean="0">
                <a:cs typeface="Arial" charset="0"/>
              </a:rPr>
              <a:t/>
            </a:r>
            <a:br>
              <a:rPr lang="en-MY" sz="3200" dirty="0" smtClean="0">
                <a:cs typeface="Arial" charset="0"/>
              </a:rPr>
            </a:br>
            <a:r>
              <a:rPr lang="en-MY" sz="3200" dirty="0" smtClean="0">
                <a:cs typeface="Arial" charset="0"/>
              </a:rPr>
              <a:t>- </a:t>
            </a:r>
            <a:r>
              <a:rPr lang="en-MY" sz="3200" dirty="0" err="1" smtClean="0">
                <a:cs typeface="Arial" charset="0"/>
              </a:rPr>
              <a:t>Aktiviti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smtClean="0">
                <a:cs typeface="Arial" charset="0"/>
              </a:rPr>
              <a:t>yang </a:t>
            </a:r>
            <a:r>
              <a:rPr lang="en-MY" sz="3200" dirty="0" err="1" smtClean="0">
                <a:cs typeface="Arial" charset="0"/>
              </a:rPr>
              <a:t>bertujuan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untuk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mendapatkan</a:t>
            </a:r>
            <a:r>
              <a:rPr lang="en-MY" sz="3200" dirty="0" smtClean="0">
                <a:cs typeface="Arial" charset="0"/>
              </a:rPr>
              <a:t> </a:t>
            </a:r>
            <a:r>
              <a:rPr lang="en-MY" sz="3200" dirty="0" err="1" smtClean="0">
                <a:cs typeface="Arial" charset="0"/>
              </a:rPr>
              <a:t>pembelajaran</a:t>
            </a:r>
            <a:r>
              <a:rPr lang="en-MY" sz="3200" dirty="0" smtClean="0">
                <a:cs typeface="Arial" charset="0"/>
              </a:rPr>
              <a:t> yang </a:t>
            </a:r>
            <a:r>
              <a:rPr lang="en-MY" sz="3200" dirty="0" err="1" smtClean="0">
                <a:cs typeface="Arial" charset="0"/>
              </a:rPr>
              <a:t>baik</a:t>
            </a:r>
            <a:r>
              <a:rPr lang="en-MY" sz="3200" dirty="0" smtClean="0">
                <a:cs typeface="Arial" charset="0"/>
              </a:rPr>
              <a:t/>
            </a:r>
            <a:br>
              <a:rPr lang="en-MY" sz="3200" dirty="0" smtClean="0">
                <a:cs typeface="Arial" charset="0"/>
              </a:rPr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5999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boleh</a:t>
            </a:r>
            <a:r>
              <a:rPr lang="en-US" sz="3200" dirty="0" smtClean="0"/>
              <a:t> </a:t>
            </a:r>
            <a:r>
              <a:rPr lang="en-US" sz="3200" dirty="0" err="1" smtClean="0"/>
              <a:t>dijalankan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kaedah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bertulis</a:t>
            </a:r>
            <a:r>
              <a:rPr lang="en-US" sz="3200" dirty="0" smtClean="0"/>
              <a:t>, </a:t>
            </a:r>
            <a:r>
              <a:rPr lang="en-US" sz="3200" dirty="0" err="1" smtClean="0"/>
              <a:t>temu</a:t>
            </a:r>
            <a:r>
              <a:rPr lang="en-US" sz="3200" dirty="0" smtClean="0"/>
              <a:t> </a:t>
            </a:r>
            <a:r>
              <a:rPr lang="en-US" sz="3200" dirty="0" err="1" smtClean="0"/>
              <a:t>bual</a:t>
            </a:r>
            <a:r>
              <a:rPr lang="en-US" sz="3200" dirty="0" smtClean="0"/>
              <a:t>, </a:t>
            </a:r>
            <a:r>
              <a:rPr lang="en-US" sz="3200" dirty="0" err="1" smtClean="0"/>
              <a:t>pemerhatian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melaksanakan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tugasan</a:t>
            </a:r>
            <a:endParaRPr lang="en-US" sz="3200" dirty="0" smtClean="0"/>
          </a:p>
          <a:p>
            <a:pPr marL="457200" indent="-457200"/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Aktiviti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dilaksanakan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smtClean="0"/>
              <a:t>:</a:t>
            </a:r>
          </a:p>
          <a:p>
            <a:pPr marL="457200" indent="-457200"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  - 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 </a:t>
            </a:r>
            <a:r>
              <a:rPr lang="en-US" sz="3200" dirty="0" smtClean="0"/>
              <a:t>  (</a:t>
            </a:r>
            <a:r>
              <a:rPr lang="en-US" sz="3200" i="1" dirty="0" smtClean="0"/>
              <a:t>assessment for learning</a:t>
            </a:r>
            <a:r>
              <a:rPr lang="en-US" sz="3200" dirty="0" smtClean="0"/>
              <a:t>)</a:t>
            </a:r>
          </a:p>
          <a:p>
            <a:pPr marL="457200" indent="-457200"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  - 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 (</a:t>
            </a:r>
            <a:r>
              <a:rPr lang="en-US" sz="3200" i="1" dirty="0" smtClean="0"/>
              <a:t>assessment as learning</a:t>
            </a:r>
            <a:r>
              <a:rPr lang="en-US" sz="3200" dirty="0" smtClean="0"/>
              <a:t>) </a:t>
            </a:r>
            <a:r>
              <a:rPr lang="en-US" sz="3200" dirty="0" smtClean="0"/>
              <a:t> </a:t>
            </a:r>
          </a:p>
          <a:p>
            <a:pPr marL="457200" indent="-457200"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  - 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r>
              <a:rPr lang="en-US" sz="3200" dirty="0" smtClean="0"/>
              <a:t> (</a:t>
            </a:r>
            <a:r>
              <a:rPr lang="en-US" sz="3200" i="1" dirty="0" smtClean="0">
                <a:hlinkClick r:id="rId2" action="ppaction://hlinkfile"/>
              </a:rPr>
              <a:t>assessment of learnin</a:t>
            </a:r>
            <a:r>
              <a:rPr lang="en-US" sz="3200" dirty="0" smtClean="0">
                <a:hlinkClick r:id="rId2" action="ppaction://hlinkfile"/>
              </a:rPr>
              <a:t>g</a:t>
            </a:r>
            <a:r>
              <a:rPr lang="en-US" sz="32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err="1" smtClean="0"/>
              <a:t>Catatkan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lima </a:t>
            </a:r>
            <a:r>
              <a:rPr lang="en-US" altLang="en-US" sz="2800" b="1" dirty="0" err="1" smtClean="0"/>
              <a:t>ciri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pentaksiran</a:t>
            </a:r>
            <a:r>
              <a:rPr lang="en-US" altLang="en-US" sz="2800" b="1" dirty="0" smtClean="0"/>
              <a:t> yang </a:t>
            </a:r>
            <a:r>
              <a:rPr lang="en-US" altLang="en-US" sz="2800" b="1" dirty="0" err="1" smtClean="0"/>
              <a:t>baik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terangkan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setiap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satunya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334000"/>
          </a:xfrm>
        </p:spPr>
        <p:txBody>
          <a:bodyPr/>
          <a:lstStyle/>
          <a:p>
            <a:pPr algn="just">
              <a:buNone/>
            </a:pPr>
            <a:r>
              <a:rPr lang="en-US" altLang="en-US" sz="4000" b="1" dirty="0" err="1" smtClean="0">
                <a:cs typeface="Times New Roman" pitchFamily="18" charset="0"/>
              </a:rPr>
              <a:t>Ciri</a:t>
            </a:r>
            <a:r>
              <a:rPr lang="en-US" altLang="en-US" sz="4000" b="1" dirty="0" smtClean="0"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cs typeface="Times New Roman" pitchFamily="18" charset="0"/>
              </a:rPr>
              <a:t>Pentaksiran</a:t>
            </a:r>
            <a:endParaRPr lang="en-US" altLang="en-US" sz="4000" dirty="0" smtClean="0">
              <a:cs typeface="Times New Roman" pitchFamily="18" charset="0"/>
            </a:endParaRPr>
          </a:p>
          <a:p>
            <a:pPr algn="just"/>
            <a:endParaRPr lang="ms-MY" altLang="en-US" sz="36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ms-MY" altLang="en-US" sz="3600" dirty="0" smtClean="0">
                <a:cs typeface="Times New Roman" pitchFamily="18" charset="0"/>
              </a:rPr>
              <a:t>	kebolehpercayaan</a:t>
            </a:r>
          </a:p>
          <a:p>
            <a:pPr algn="just">
              <a:buFont typeface="Arial" pitchFamily="34" charset="0"/>
              <a:buChar char="•"/>
            </a:pPr>
            <a:r>
              <a:rPr lang="ms-MY" altLang="en-US" sz="3600" dirty="0" smtClean="0">
                <a:cs typeface="Times New Roman" pitchFamily="18" charset="0"/>
              </a:rPr>
              <a:t>	keobjektifan</a:t>
            </a:r>
          </a:p>
          <a:p>
            <a:pPr algn="just">
              <a:buFont typeface="Arial" pitchFamily="34" charset="0"/>
              <a:buChar char="•"/>
            </a:pPr>
            <a:r>
              <a:rPr lang="ms-MY" altLang="en-US" sz="3600" dirty="0" smtClean="0">
                <a:cs typeface="Times New Roman" pitchFamily="18" charset="0"/>
              </a:rPr>
              <a:t>	kemudahtadbiran</a:t>
            </a:r>
          </a:p>
          <a:p>
            <a:pPr algn="just">
              <a:buFont typeface="Arial" pitchFamily="34" charset="0"/>
              <a:buChar char="•"/>
            </a:pPr>
            <a:r>
              <a:rPr lang="ms-MY" altLang="en-US" sz="3600" dirty="0" smtClean="0">
                <a:cs typeface="Times New Roman" pitchFamily="18" charset="0"/>
              </a:rPr>
              <a:t>	kemudahtafsiran</a:t>
            </a:r>
          </a:p>
          <a:p>
            <a:pPr algn="just">
              <a:buFont typeface="Arial" pitchFamily="34" charset="0"/>
              <a:buChar char="•"/>
            </a:pPr>
            <a:r>
              <a:rPr lang="ms-MY" altLang="en-US" sz="3600" dirty="0" smtClean="0">
                <a:cs typeface="Times New Roman" pitchFamily="18" charset="0"/>
              </a:rPr>
              <a:t>	</a:t>
            </a:r>
            <a:r>
              <a:rPr lang="ms-MY" altLang="en-US" sz="3600" dirty="0" smtClean="0">
                <a:cs typeface="Times New Roman" pitchFamily="18" charset="0"/>
              </a:rPr>
              <a:t>kesahan</a:t>
            </a:r>
            <a:endParaRPr lang="ms-MY" altLang="en-US" sz="3600" dirty="0" smtClean="0"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248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CIRI-CIRI PENTAKSIRAN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3200" b="1" dirty="0" err="1" smtClean="0"/>
              <a:t>Skor</a:t>
            </a:r>
            <a:r>
              <a:rPr lang="en-US" sz="3200" b="1" dirty="0" smtClean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mempunyai</a:t>
            </a:r>
            <a:r>
              <a:rPr lang="en-US" sz="3200" dirty="0" smtClean="0"/>
              <a:t> </a:t>
            </a:r>
            <a:r>
              <a:rPr lang="en-US" sz="3200" dirty="0" err="1" smtClean="0"/>
              <a:t>darjah</a:t>
            </a:r>
            <a:r>
              <a:rPr lang="en-US" sz="3200" dirty="0" smtClean="0"/>
              <a:t> </a:t>
            </a:r>
            <a:r>
              <a:rPr lang="en-US" sz="3200" b="1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b="1" dirty="0" err="1" smtClean="0"/>
              <a:t>kebolehpercayaan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tinggi</a:t>
            </a:r>
            <a:endParaRPr lang="en-US" sz="3200" dirty="0" smtClean="0"/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/>
              <a:t>Skor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dilambangkan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nombor</a:t>
            </a:r>
            <a:r>
              <a:rPr lang="en-US" sz="3200" dirty="0" smtClean="0"/>
              <a:t>, </a:t>
            </a:r>
            <a:r>
              <a:rPr lang="en-US" sz="3200" dirty="0" err="1" smtClean="0"/>
              <a:t>huruf</a:t>
            </a:r>
            <a:r>
              <a:rPr lang="en-US" sz="3200" dirty="0" smtClean="0"/>
              <a:t>, </a:t>
            </a:r>
            <a:r>
              <a:rPr lang="en-US" sz="3200" dirty="0" err="1" smtClean="0"/>
              <a:t>pernyataan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simbol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merujuk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berhubung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kerelevanan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kecukupcakupan</a:t>
            </a:r>
            <a:r>
              <a:rPr lang="en-US" sz="3200" dirty="0" smtClean="0"/>
              <a:t> 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menggambarkan</a:t>
            </a:r>
            <a:r>
              <a:rPr lang="en-US" sz="3200" dirty="0" smtClean="0"/>
              <a:t> </a:t>
            </a:r>
            <a:r>
              <a:rPr lang="en-US" sz="3200" dirty="0" err="1" smtClean="0"/>
              <a:t>prestasi</a:t>
            </a:r>
            <a:r>
              <a:rPr lang="en-US" sz="3200" dirty="0" smtClean="0"/>
              <a:t> </a:t>
            </a:r>
            <a:r>
              <a:rPr lang="en-US" sz="3200" dirty="0" err="1" smtClean="0"/>
              <a:t>murid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perkara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ditaksir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638800"/>
          </a:xfrm>
        </p:spPr>
        <p:txBody>
          <a:bodyPr/>
          <a:lstStyle/>
          <a:p>
            <a:pPr marL="914400" indent="-457200">
              <a:buFont typeface="Wingdings" pitchFamily="2" charset="2"/>
              <a:buChar char="Ø"/>
            </a:pPr>
            <a:r>
              <a:rPr lang="en-US" sz="3200" b="1" dirty="0" err="1" smtClean="0"/>
              <a:t>Kebolehpercayaan</a:t>
            </a:r>
            <a:r>
              <a:rPr lang="en-US" sz="3200" dirty="0" smtClean="0"/>
              <a:t> </a:t>
            </a:r>
            <a:r>
              <a:rPr lang="en-US" sz="3200" dirty="0" err="1" smtClean="0"/>
              <a:t>merujuk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berhubung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ketepatan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ketekalan</a:t>
            </a:r>
            <a:r>
              <a:rPr lang="en-US" sz="3200" dirty="0" smtClean="0"/>
              <a:t> 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menggambarkan</a:t>
            </a:r>
            <a:r>
              <a:rPr lang="en-US" sz="3200" dirty="0" smtClean="0"/>
              <a:t> </a:t>
            </a:r>
            <a:r>
              <a:rPr lang="en-US" sz="3200" dirty="0" err="1" smtClean="0"/>
              <a:t>prestasi</a:t>
            </a:r>
            <a:r>
              <a:rPr lang="en-US" sz="3200" dirty="0" smtClean="0"/>
              <a:t> </a:t>
            </a:r>
            <a:r>
              <a:rPr lang="en-US" sz="3200" dirty="0" err="1" smtClean="0"/>
              <a:t>pelajar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perkara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ditaksir</a:t>
            </a:r>
            <a:r>
              <a:rPr lang="en-US" sz="3200" dirty="0" smtClean="0"/>
              <a:t> </a:t>
            </a:r>
          </a:p>
          <a:p>
            <a:pPr marL="914400" indent="-457200">
              <a:buFont typeface="Wingdings" pitchFamily="2" charset="2"/>
              <a:buChar char="Ø"/>
            </a:pPr>
            <a:endParaRPr lang="en-US" sz="3200" dirty="0" smtClean="0"/>
          </a:p>
          <a:p>
            <a:pPr marL="914400" indent="-457200">
              <a:buFont typeface="Wingdings" pitchFamily="2" charset="2"/>
              <a:buChar char="Ø"/>
            </a:pP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mestilah</a:t>
            </a:r>
            <a:r>
              <a:rPr lang="en-US" sz="3200" dirty="0" smtClean="0"/>
              <a:t> </a:t>
            </a:r>
            <a:r>
              <a:rPr lang="en-US" sz="3200" dirty="0" err="1" smtClean="0"/>
              <a:t>mempunyai</a:t>
            </a:r>
            <a:r>
              <a:rPr lang="en-US" sz="3200" dirty="0" smtClean="0"/>
              <a:t> </a:t>
            </a:r>
            <a:r>
              <a:rPr lang="en-US" sz="3200" dirty="0" err="1" smtClean="0"/>
              <a:t>darjah</a:t>
            </a:r>
            <a:r>
              <a:rPr lang="en-US" sz="3200" dirty="0" smtClean="0"/>
              <a:t> </a:t>
            </a:r>
            <a:r>
              <a:rPr lang="en-US" sz="3200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kebolehpercayaan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memastikan</a:t>
            </a:r>
            <a:r>
              <a:rPr lang="en-US" sz="3200" dirty="0" smtClean="0"/>
              <a:t> </a:t>
            </a:r>
            <a:r>
              <a:rPr lang="en-US" sz="3200" dirty="0" err="1" smtClean="0"/>
              <a:t>keadilan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pelajar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mengekalkan</a:t>
            </a:r>
            <a:r>
              <a:rPr lang="en-US" sz="3200" dirty="0" smtClean="0"/>
              <a:t> </a:t>
            </a:r>
            <a:r>
              <a:rPr lang="en-US" sz="3200" dirty="0" err="1" smtClean="0"/>
              <a:t>kewibawaan</a:t>
            </a:r>
            <a:r>
              <a:rPr lang="en-US" sz="3200" dirty="0" smtClean="0"/>
              <a:t> </a:t>
            </a:r>
            <a:r>
              <a:rPr lang="en-US" sz="3200" dirty="0" err="1" smtClean="0"/>
              <a:t>institusi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kebangsaan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562600"/>
          </a:xfrm>
        </p:spPr>
        <p:txBody>
          <a:bodyPr/>
          <a:lstStyle/>
          <a:p>
            <a:r>
              <a:rPr lang="en-US" sz="4800" b="1" dirty="0" err="1" smtClean="0"/>
              <a:t>Objektif</a:t>
            </a:r>
            <a:r>
              <a:rPr lang="en-US" sz="4800" b="1" dirty="0" smtClean="0"/>
              <a:t>: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3600" dirty="0" err="1" smtClean="0"/>
              <a:t>mendalami</a:t>
            </a:r>
            <a:r>
              <a:rPr lang="en-US" sz="3600" dirty="0" smtClean="0"/>
              <a:t> </a:t>
            </a:r>
            <a:r>
              <a:rPr lang="en-US" sz="3600" dirty="0" err="1" smtClean="0"/>
              <a:t>konsep</a:t>
            </a:r>
            <a:r>
              <a:rPr lang="en-US" sz="3600" dirty="0" smtClean="0"/>
              <a:t> </a:t>
            </a:r>
            <a:r>
              <a:rPr lang="en-US" sz="3600" dirty="0" err="1" smtClean="0"/>
              <a:t>pentaksiran</a:t>
            </a:r>
            <a:endParaRPr lang="en-US" sz="3600" dirty="0" smtClean="0"/>
          </a:p>
          <a:p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en-US" sz="3600" dirty="0" err="1" smtClean="0"/>
              <a:t>ciri-ciri</a:t>
            </a:r>
            <a:r>
              <a:rPr lang="en-US" sz="3600" dirty="0" smtClean="0"/>
              <a:t> </a:t>
            </a:r>
            <a:r>
              <a:rPr lang="en-US" sz="3600" dirty="0" err="1" smtClean="0"/>
              <a:t>pentaksiran</a:t>
            </a:r>
            <a:endParaRPr lang="en-US" sz="3600" dirty="0" smtClean="0"/>
          </a:p>
          <a:p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err="1" smtClean="0"/>
              <a:t>memahami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mengenali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</a:t>
            </a:r>
            <a:r>
              <a:rPr lang="en-US" sz="3600" dirty="0" smtClean="0"/>
              <a:t> </a:t>
            </a:r>
            <a:r>
              <a:rPr lang="en-US" sz="3600" dirty="0" smtClean="0"/>
              <a:t>   </a:t>
            </a:r>
            <a:r>
              <a:rPr lang="en-US" sz="3600" dirty="0" err="1" smtClean="0"/>
              <a:t>pentaksiran</a:t>
            </a:r>
            <a:r>
              <a:rPr lang="en-US" sz="3600" dirty="0" smtClean="0"/>
              <a:t> </a:t>
            </a:r>
            <a:r>
              <a:rPr lang="en-US" sz="3600" dirty="0" smtClean="0"/>
              <a:t>yang </a:t>
            </a:r>
            <a:r>
              <a:rPr lang="en-US" sz="3600" dirty="0" err="1" smtClean="0"/>
              <a:t>digunakan</a:t>
            </a:r>
            <a:endParaRPr lang="en-US" sz="3600" dirty="0" smtClean="0"/>
          </a:p>
          <a:p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err="1" smtClean="0"/>
              <a:t>membezakan</a:t>
            </a:r>
            <a:r>
              <a:rPr lang="en-US" sz="3600" dirty="0" smtClean="0"/>
              <a:t> </a:t>
            </a:r>
            <a:r>
              <a:rPr lang="en-US" sz="3600" dirty="0" err="1" smtClean="0"/>
              <a:t>instrumen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item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/>
              <a:t>Keobjektifan</a:t>
            </a:r>
            <a:endParaRPr lang="en-US" sz="3600" b="1" dirty="0" smtClean="0"/>
          </a:p>
          <a:p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Merujuk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ketepatan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pemeriksa</a:t>
            </a:r>
            <a:r>
              <a:rPr lang="en-US" sz="3200" dirty="0" smtClean="0"/>
              <a:t> </a:t>
            </a:r>
            <a:r>
              <a:rPr lang="en-US" sz="3200" dirty="0" err="1" smtClean="0"/>
              <a:t>skrip</a:t>
            </a:r>
            <a:r>
              <a:rPr lang="en-US" sz="3200" dirty="0" smtClean="0"/>
              <a:t> </a:t>
            </a:r>
            <a:r>
              <a:rPr lang="en-US" sz="3200" dirty="0" err="1" smtClean="0"/>
              <a:t>jawapan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ketepatan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calon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keobjektifan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pemberian</a:t>
            </a:r>
            <a:r>
              <a:rPr lang="en-US" sz="3200" dirty="0" smtClean="0"/>
              <a:t> </a:t>
            </a:r>
            <a:r>
              <a:rPr lang="en-US" sz="3200" dirty="0" err="1" smtClean="0"/>
              <a:t>markah</a:t>
            </a:r>
            <a:r>
              <a:rPr lang="en-US" sz="3200" dirty="0" smtClean="0"/>
              <a:t>/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boleh</a:t>
            </a:r>
            <a:r>
              <a:rPr lang="en-US" sz="3200" dirty="0" smtClean="0"/>
              <a:t> </a:t>
            </a:r>
            <a:r>
              <a:rPr lang="en-US" sz="3200" dirty="0" err="1" smtClean="0"/>
              <a:t>dipertingkatkan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menyediakan</a:t>
            </a:r>
            <a:r>
              <a:rPr lang="en-US" sz="3200" dirty="0" smtClean="0"/>
              <a:t> </a:t>
            </a:r>
            <a:r>
              <a:rPr lang="en-US" sz="3200" dirty="0" err="1" smtClean="0"/>
              <a:t>peraturan</a:t>
            </a:r>
            <a:r>
              <a:rPr lang="en-US" sz="3200" dirty="0" smtClean="0"/>
              <a:t> </a:t>
            </a:r>
            <a:r>
              <a:rPr lang="en-US" sz="3200" dirty="0" err="1" smtClean="0"/>
              <a:t>pemarkahan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skema</a:t>
            </a:r>
            <a:r>
              <a:rPr lang="en-US" sz="3200" dirty="0" smtClean="0"/>
              <a:t> </a:t>
            </a:r>
            <a:r>
              <a:rPr lang="en-US" sz="3200" dirty="0" err="1" smtClean="0"/>
              <a:t>penskoran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objektif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markah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 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diselaraskan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mesyuarat</a:t>
            </a:r>
            <a:r>
              <a:rPr lang="en-US" sz="3200" dirty="0" smtClean="0"/>
              <a:t> </a:t>
            </a:r>
            <a:r>
              <a:rPr lang="en-US" sz="3200" dirty="0" err="1" smtClean="0"/>
              <a:t>penyelarasan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486400"/>
          </a:xfrm>
        </p:spPr>
        <p:txBody>
          <a:bodyPr/>
          <a:lstStyle/>
          <a:p>
            <a:r>
              <a:rPr lang="en-US" sz="3600" dirty="0" err="1" smtClean="0"/>
              <a:t>Bertujuan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memastikan</a:t>
            </a:r>
            <a:r>
              <a:rPr lang="en-US" sz="3600" dirty="0" smtClean="0"/>
              <a:t> </a:t>
            </a:r>
            <a:r>
              <a:rPr lang="en-US" sz="3600" dirty="0" err="1" smtClean="0"/>
              <a:t>pemeriksa</a:t>
            </a:r>
            <a:r>
              <a:rPr lang="en-US" sz="3600" dirty="0" smtClean="0"/>
              <a:t> </a:t>
            </a:r>
            <a:r>
              <a:rPr lang="en-US" sz="3600" dirty="0" err="1" smtClean="0"/>
              <a:t>mempunyai</a:t>
            </a:r>
            <a:r>
              <a:rPr lang="en-US" sz="3600" dirty="0" smtClean="0"/>
              <a:t> </a:t>
            </a:r>
            <a:r>
              <a:rPr lang="en-US" sz="3600" dirty="0" err="1" smtClean="0"/>
              <a:t>kefahaman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kemahiran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terselaras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sama</a:t>
            </a:r>
            <a:r>
              <a:rPr lang="en-US" sz="3600" dirty="0" smtClean="0"/>
              <a:t> lain. Cara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mengurangkan</a:t>
            </a:r>
            <a:r>
              <a:rPr lang="en-US" sz="3600" dirty="0" smtClean="0"/>
              <a:t> </a:t>
            </a:r>
            <a:r>
              <a:rPr lang="en-US" sz="3600" dirty="0" err="1" smtClean="0"/>
              <a:t>perselisihan</a:t>
            </a:r>
            <a:r>
              <a:rPr lang="en-US" sz="3600" dirty="0" smtClean="0"/>
              <a:t> </a:t>
            </a:r>
            <a:r>
              <a:rPr lang="en-US" sz="3600" dirty="0" err="1" smtClean="0"/>
              <a:t>pemberian</a:t>
            </a:r>
            <a:r>
              <a:rPr lang="en-US" sz="3600" dirty="0" smtClean="0"/>
              <a:t> </a:t>
            </a:r>
            <a:r>
              <a:rPr lang="en-US" sz="3600" dirty="0" err="1" smtClean="0"/>
              <a:t>markah</a:t>
            </a:r>
            <a:r>
              <a:rPr lang="en-US" sz="3600" dirty="0" smtClean="0"/>
              <a:t>/</a:t>
            </a:r>
            <a:r>
              <a:rPr lang="en-US" sz="3600" dirty="0" err="1" smtClean="0"/>
              <a:t>skor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kalangan</a:t>
            </a:r>
            <a:r>
              <a:rPr lang="en-US" sz="3600" dirty="0" smtClean="0"/>
              <a:t> </a:t>
            </a:r>
            <a:r>
              <a:rPr lang="en-US" sz="3600" dirty="0" err="1" smtClean="0"/>
              <a:t>pemeriksa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pentaksir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/>
              <a:t>Kebolehtadbiran</a:t>
            </a:r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Kebolehtadbiran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ialah</a:t>
            </a:r>
            <a:r>
              <a:rPr lang="en-US" sz="3200" dirty="0" smtClean="0"/>
              <a:t> </a:t>
            </a: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praktik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merujuk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sejauh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kelicinan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kerja-kerja</a:t>
            </a:r>
            <a:r>
              <a:rPr lang="en-US" sz="3200" dirty="0" smtClean="0"/>
              <a:t> </a:t>
            </a:r>
            <a:r>
              <a:rPr lang="en-US" sz="3200" dirty="0" err="1" smtClean="0"/>
              <a:t>susulan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dijalankan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pengujian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dilaksanakan</a:t>
            </a:r>
            <a:r>
              <a:rPr lang="en-US" sz="3200" dirty="0" smtClean="0"/>
              <a:t> </a:t>
            </a:r>
            <a:r>
              <a:rPr lang="en-US" sz="3200" dirty="0" err="1" smtClean="0"/>
              <a:t>sama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berpusat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berasaskan</a:t>
            </a:r>
            <a:r>
              <a:rPr lang="en-US" sz="3200" dirty="0" smtClean="0"/>
              <a:t> </a:t>
            </a:r>
            <a:r>
              <a:rPr lang="en-US" sz="3200" dirty="0" err="1" smtClean="0"/>
              <a:t>sekolah</a:t>
            </a:r>
            <a:r>
              <a:rPr lang="en-US" sz="3200" b="1" dirty="0" smtClean="0"/>
              <a:t>   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/>
              <a:t>Kemudahtafsiran</a:t>
            </a:r>
            <a:endParaRPr lang="en-US" sz="3600" b="1" dirty="0" smtClean="0"/>
          </a:p>
          <a:p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merujuk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sejauh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ianya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</a:t>
            </a:r>
            <a:r>
              <a:rPr lang="en-US" sz="3200" dirty="0" smtClean="0"/>
              <a:t> </a:t>
            </a:r>
            <a:r>
              <a:rPr lang="en-US" sz="3200" dirty="0" err="1" smtClean="0"/>
              <a:t>maklumat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calon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skor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diperolehi</a:t>
            </a:r>
            <a:r>
              <a:rPr lang="en-US" sz="3200" dirty="0" smtClean="0"/>
              <a:t>, </a:t>
            </a:r>
            <a:r>
              <a:rPr lang="en-US" sz="3200" dirty="0" err="1" smtClean="0"/>
              <a:t>sejauh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ianya</a:t>
            </a:r>
            <a:r>
              <a:rPr lang="en-US" sz="3200" dirty="0" smtClean="0"/>
              <a:t> </a:t>
            </a:r>
            <a:r>
              <a:rPr lang="en-US" sz="3200" dirty="0" err="1" smtClean="0"/>
              <a:t>boleh</a:t>
            </a:r>
            <a:r>
              <a:rPr lang="en-US" sz="3200" dirty="0" smtClean="0"/>
              <a:t> </a:t>
            </a:r>
            <a:r>
              <a:rPr lang="en-US" sz="3200" dirty="0" err="1" smtClean="0"/>
              <a:t>mendiskriminasikan</a:t>
            </a:r>
            <a:r>
              <a:rPr lang="en-US" sz="3200" dirty="0" smtClean="0"/>
              <a:t> </a:t>
            </a:r>
            <a:r>
              <a:rPr lang="en-US" sz="3200" dirty="0" err="1" smtClean="0"/>
              <a:t>calon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sejauh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ianya</a:t>
            </a:r>
            <a:r>
              <a:rPr lang="en-US" sz="3200" dirty="0" smtClean="0"/>
              <a:t> </a:t>
            </a:r>
            <a:r>
              <a:rPr lang="en-US" sz="3200" dirty="0" err="1" smtClean="0"/>
              <a:t>menepati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mengadakan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b="1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/>
              <a:t>Kesahan</a:t>
            </a:r>
            <a:endParaRPr lang="en-US" sz="3600" b="1" dirty="0" smtClean="0"/>
          </a:p>
          <a:p>
            <a:pPr>
              <a:buFont typeface="Wingdings" pitchFamily="2" charset="2"/>
              <a:buChar char="Ø"/>
            </a:pPr>
            <a:r>
              <a:rPr lang="ms-MY" altLang="en-US" sz="3200" dirty="0" smtClean="0"/>
              <a:t>Merujuk </a:t>
            </a:r>
            <a:r>
              <a:rPr lang="ms-MY" altLang="en-US" sz="3200" dirty="0" smtClean="0"/>
              <a:t>kepada sejauh manakah sesuatu ujian itu </a:t>
            </a:r>
            <a:r>
              <a:rPr lang="ms-MY" altLang="en-US" sz="3200" dirty="0" smtClean="0"/>
              <a:t>benar-benar </a:t>
            </a:r>
            <a:r>
              <a:rPr lang="ms-MY" altLang="en-US" sz="3200" dirty="0" smtClean="0"/>
              <a:t>menguji perkara yang hendak  diuji 	itu. Secara ringkasnya, ia bermaksud s</a:t>
            </a:r>
            <a:r>
              <a:rPr lang="en-US" altLang="en-US" sz="3200" dirty="0" err="1" smtClean="0"/>
              <a:t>esuatu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ujian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sepatutnya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mengukur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apa</a:t>
            </a:r>
            <a:r>
              <a:rPr lang="en-US" altLang="en-US" sz="3200" dirty="0" smtClean="0"/>
              <a:t> yang </a:t>
            </a:r>
            <a:r>
              <a:rPr lang="en-US" altLang="en-US" sz="3200" dirty="0" err="1" smtClean="0"/>
              <a:t>sepatutnya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diukur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i="1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terbahagi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tiga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 </a:t>
            </a:r>
            <a:r>
              <a:rPr lang="en-US" sz="3200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kandungan</a:t>
            </a:r>
            <a:r>
              <a:rPr lang="en-US" sz="3200" dirty="0" smtClean="0"/>
              <a:t> (</a:t>
            </a:r>
            <a:r>
              <a:rPr lang="en-US" sz="3200" i="1" dirty="0" smtClean="0"/>
              <a:t>content validity)</a:t>
            </a:r>
          </a:p>
          <a:p>
            <a:pPr>
              <a:buFont typeface="Courier New" pitchFamily="49" charset="0"/>
              <a:buChar char="o"/>
            </a:pPr>
            <a:r>
              <a:rPr lang="en-US" sz="3200" i="1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konstruk</a:t>
            </a:r>
            <a:r>
              <a:rPr lang="en-US" sz="3200" dirty="0" smtClean="0"/>
              <a:t> (</a:t>
            </a:r>
            <a:r>
              <a:rPr lang="en-US" sz="3200" i="1" dirty="0" smtClean="0"/>
              <a:t>construct validity) </a:t>
            </a:r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berkaitan</a:t>
            </a:r>
            <a:r>
              <a:rPr lang="en-US" sz="3200" dirty="0" smtClean="0"/>
              <a:t> </a:t>
            </a:r>
            <a:r>
              <a:rPr lang="en-US" sz="3200" dirty="0" err="1" smtClean="0"/>
              <a:t>kriteria</a:t>
            </a:r>
            <a:r>
              <a:rPr lang="en-US" sz="3200" dirty="0" smtClean="0"/>
              <a:t> (</a:t>
            </a:r>
            <a:r>
              <a:rPr lang="en-US" sz="3200" i="1" dirty="0" smtClean="0"/>
              <a:t>criterion-related validity)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019800"/>
          </a:xfrm>
        </p:spPr>
        <p:txBody>
          <a:bodyPr/>
          <a:lstStyle/>
          <a:p>
            <a:pPr marL="855663">
              <a:buFont typeface="Wingdings" pitchFamily="2" charset="2"/>
              <a:buChar char="Ø"/>
            </a:pPr>
            <a:r>
              <a:rPr lang="en-US" sz="3200" b="1" dirty="0" err="1" smtClean="0"/>
              <a:t>Kesahan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kandungan</a:t>
            </a:r>
            <a:r>
              <a:rPr lang="en-US" sz="3200" b="1" dirty="0" smtClean="0"/>
              <a:t> (</a:t>
            </a:r>
            <a:r>
              <a:rPr lang="en-US" sz="3200" b="1" i="1" dirty="0" smtClean="0"/>
              <a:t>content validity)</a:t>
            </a:r>
          </a:p>
          <a:p>
            <a:pPr marL="855663"/>
            <a:endParaRPr lang="en-US" sz="3200" i="1" dirty="0" smtClean="0"/>
          </a:p>
          <a:p>
            <a:pPr marL="855663">
              <a:buFont typeface="Courier New" pitchFamily="49" charset="0"/>
              <a:buChar char="o"/>
            </a:pPr>
            <a:r>
              <a:rPr lang="en-US" sz="3200" i="1" dirty="0" smtClean="0"/>
              <a:t> </a:t>
            </a:r>
            <a:r>
              <a:rPr lang="en-US" sz="3200" dirty="0" err="1" smtClean="0"/>
              <a:t>setakat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 </a:t>
            </a:r>
            <a:r>
              <a:rPr lang="en-US" sz="3200" dirty="0" err="1" smtClean="0"/>
              <a:t>kandungan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ditadbirkan</a:t>
            </a:r>
            <a:r>
              <a:rPr lang="en-US" sz="3200" dirty="0" smtClean="0"/>
              <a:t> </a:t>
            </a:r>
            <a:r>
              <a:rPr lang="en-US" sz="3200" dirty="0" err="1" smtClean="0"/>
              <a:t>mencakup</a:t>
            </a:r>
            <a:r>
              <a:rPr lang="en-US" sz="3200" dirty="0" smtClean="0"/>
              <a:t> </a:t>
            </a:r>
            <a:r>
              <a:rPr lang="en-US" sz="3200" dirty="0" err="1" smtClean="0"/>
              <a:t>kontruk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dirancang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diuji</a:t>
            </a:r>
            <a:r>
              <a:rPr lang="en-US" sz="3200" i="1" dirty="0" smtClean="0"/>
              <a:t> </a:t>
            </a:r>
          </a:p>
          <a:p>
            <a:pPr marL="855663"/>
            <a:endParaRPr lang="en-US" sz="3200" i="1" dirty="0" smtClean="0"/>
          </a:p>
          <a:p>
            <a:pPr marL="855663">
              <a:buFont typeface="Courier New" pitchFamily="49" charset="0"/>
              <a:buChar char="o"/>
            </a:pPr>
            <a:r>
              <a:rPr lang="en-US" sz="3200" dirty="0" err="1" smtClean="0"/>
              <a:t>Sesuatu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dijamin</a:t>
            </a:r>
            <a:r>
              <a:rPr lang="en-US" sz="3200" dirty="0" smtClean="0"/>
              <a:t> </a:t>
            </a:r>
            <a:r>
              <a:rPr lang="en-US" sz="3200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kandungannya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Jadual</a:t>
            </a:r>
            <a:r>
              <a:rPr lang="en-US" sz="3200" dirty="0" smtClean="0"/>
              <a:t> </a:t>
            </a:r>
            <a:r>
              <a:rPr lang="en-US" sz="3200" dirty="0" err="1" smtClean="0"/>
              <a:t>Spesifikasi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(JSU)</a:t>
            </a:r>
          </a:p>
          <a:p>
            <a:pPr marL="855663"/>
            <a:endParaRPr lang="en-US" sz="3200" dirty="0" smtClean="0"/>
          </a:p>
          <a:p>
            <a:pPr marL="855663">
              <a:buFont typeface="Courier New" pitchFamily="49" charset="0"/>
              <a:buChar char="o"/>
            </a:pPr>
            <a:r>
              <a:rPr lang="en-US" sz="3200" dirty="0" smtClean="0"/>
              <a:t>JSU </a:t>
            </a:r>
            <a:r>
              <a:rPr lang="en-US" sz="3200" dirty="0" err="1" smtClean="0"/>
              <a:t>dibina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dokumen</a:t>
            </a:r>
            <a:r>
              <a:rPr lang="en-US" sz="3200" dirty="0" smtClean="0"/>
              <a:t> </a:t>
            </a:r>
            <a:r>
              <a:rPr lang="en-US" sz="3200" dirty="0" err="1" smtClean="0"/>
              <a:t>kurikulum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r>
              <a:rPr lang="en-US" sz="3200" dirty="0" smtClean="0"/>
              <a:t> </a:t>
            </a:r>
            <a:r>
              <a:rPr lang="en-US" sz="3200" dirty="0" err="1" smtClean="0"/>
              <a:t>mata</a:t>
            </a:r>
            <a:r>
              <a:rPr lang="en-US" sz="3200" dirty="0" smtClean="0"/>
              <a:t> </a:t>
            </a:r>
            <a:r>
              <a:rPr lang="en-US" sz="3200" dirty="0" err="1" smtClean="0"/>
              <a:t>pelajaran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791200"/>
          </a:xfrm>
        </p:spPr>
        <p:txBody>
          <a:bodyPr/>
          <a:lstStyle/>
          <a:p>
            <a:pPr marL="914400">
              <a:buFont typeface="Wingdings" pitchFamily="2" charset="2"/>
              <a:buChar char="Ø"/>
            </a:pPr>
            <a:r>
              <a:rPr lang="en-US" sz="3200" b="1" dirty="0" err="1" smtClean="0"/>
              <a:t>Kesahan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konstruk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(construct validity)</a:t>
            </a:r>
          </a:p>
          <a:p>
            <a:pPr marL="914400">
              <a:buFont typeface="Wingdings" pitchFamily="2" charset="2"/>
              <a:buChar char="Ø"/>
            </a:pPr>
            <a:endParaRPr lang="en-US" sz="2800" i="1" dirty="0" smtClean="0"/>
          </a:p>
          <a:p>
            <a:pPr marL="914400">
              <a:buFont typeface="Courier New" pitchFamily="49" charset="0"/>
              <a:buChar char="o"/>
            </a:pPr>
            <a:r>
              <a:rPr lang="en-US" sz="3200" dirty="0" err="1" smtClean="0"/>
              <a:t>maklumat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dikumpul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kebolehan</a:t>
            </a:r>
            <a:r>
              <a:rPr lang="en-US" sz="3200" dirty="0" smtClean="0"/>
              <a:t> </a:t>
            </a:r>
            <a:r>
              <a:rPr lang="en-US" sz="3200" dirty="0" err="1" smtClean="0"/>
              <a:t>calon</a:t>
            </a:r>
            <a:r>
              <a:rPr lang="en-US" sz="3200" dirty="0" smtClean="0"/>
              <a:t> </a:t>
            </a:r>
            <a:r>
              <a:rPr lang="en-US" sz="3200" dirty="0" err="1" smtClean="0"/>
              <a:t>tepat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konstruk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diukur</a:t>
            </a:r>
            <a:endParaRPr lang="en-US" sz="3200" dirty="0" smtClean="0"/>
          </a:p>
          <a:p>
            <a:pPr marL="914400">
              <a:buFont typeface="Courier New" pitchFamily="49" charset="0"/>
              <a:buChar char="o"/>
            </a:pPr>
            <a:endParaRPr lang="en-US" sz="3200" dirty="0" smtClean="0"/>
          </a:p>
          <a:p>
            <a:pPr marL="914400">
              <a:buFont typeface="Courier New" pitchFamily="49" charset="0"/>
              <a:buChar char="o"/>
            </a:pP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kaedah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mengetahui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r>
              <a:rPr lang="en-US" sz="3200" dirty="0" smtClean="0"/>
              <a:t> item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mempunyai</a:t>
            </a:r>
            <a:r>
              <a:rPr lang="en-US" sz="3200" dirty="0" smtClean="0"/>
              <a:t> </a:t>
            </a:r>
            <a:r>
              <a:rPr lang="en-US" sz="3200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konstruk</a:t>
            </a:r>
            <a:r>
              <a:rPr lang="en-US" sz="3200" dirty="0" smtClean="0"/>
              <a:t> </a:t>
            </a:r>
            <a:r>
              <a:rPr lang="en-US" sz="3200" dirty="0" err="1" smtClean="0"/>
              <a:t>ialah</a:t>
            </a:r>
            <a:r>
              <a:rPr lang="en-US" sz="3200" dirty="0" smtClean="0"/>
              <a:t> </a:t>
            </a:r>
            <a:r>
              <a:rPr lang="en-US" sz="3200" dirty="0" err="1" smtClean="0"/>
              <a:t>faktor</a:t>
            </a:r>
            <a:r>
              <a:rPr lang="en-US" sz="3200" dirty="0" smtClean="0"/>
              <a:t> </a:t>
            </a:r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i="1" dirty="0" smtClean="0"/>
              <a:t>structural equation modeling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304800"/>
            <a:ext cx="9144000" cy="4389437"/>
          </a:xfrm>
        </p:spPr>
        <p:txBody>
          <a:bodyPr/>
          <a:lstStyle/>
          <a:p>
            <a:pPr marL="1312863" indent="-398463">
              <a:buFont typeface="Wingdings" pitchFamily="2" charset="2"/>
              <a:buChar char="Ø"/>
            </a:pPr>
            <a:r>
              <a:rPr lang="en-US" sz="2800" b="1" dirty="0" err="1" smtClean="0"/>
              <a:t>Kesahan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berkaitan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kriteria</a:t>
            </a:r>
            <a:r>
              <a:rPr lang="en-US" sz="2800" b="1" dirty="0" smtClean="0"/>
              <a:t> (</a:t>
            </a:r>
            <a:r>
              <a:rPr lang="en-US" sz="2800" b="1" i="1" dirty="0" smtClean="0"/>
              <a:t>criterion-related validity)</a:t>
            </a:r>
          </a:p>
          <a:p>
            <a:pPr marL="1312863" indent="-398463">
              <a:buFont typeface="Courier New" pitchFamily="49" charset="0"/>
              <a:buChar char="o"/>
            </a:pPr>
            <a:r>
              <a:rPr lang="en-US" sz="2800" dirty="0" err="1" smtClean="0"/>
              <a:t>ditadbir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menelah</a:t>
            </a:r>
            <a:r>
              <a:rPr lang="en-US" sz="2800" dirty="0" smtClean="0"/>
              <a:t> (</a:t>
            </a:r>
            <a:r>
              <a:rPr lang="en-US" sz="2800" i="1" dirty="0" smtClean="0"/>
              <a:t>predict</a:t>
            </a:r>
            <a:r>
              <a:rPr lang="en-US" sz="2800" dirty="0" smtClean="0"/>
              <a:t>) </a:t>
            </a:r>
            <a:r>
              <a:rPr lang="en-US" sz="2800" dirty="0" err="1" smtClean="0"/>
              <a:t>tingkahlaku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datang</a:t>
            </a:r>
            <a:r>
              <a:rPr lang="en-US" sz="2800" i="1" dirty="0" smtClean="0"/>
              <a:t>   </a:t>
            </a:r>
          </a:p>
          <a:p>
            <a:pPr marL="1312863" indent="-398463">
              <a:buFont typeface="Courier New" pitchFamily="49" charset="0"/>
              <a:buChar char="o"/>
            </a:pPr>
            <a:r>
              <a:rPr lang="en-US" sz="2800" dirty="0" err="1" smtClean="0"/>
              <a:t>Maklumat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kesahan</a:t>
            </a:r>
            <a:r>
              <a:rPr lang="en-US" sz="2800" dirty="0" smtClean="0"/>
              <a:t> </a:t>
            </a:r>
            <a:r>
              <a:rPr lang="en-US" sz="2800" dirty="0" err="1" smtClean="0"/>
              <a:t>kriteria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menelah</a:t>
            </a:r>
            <a:r>
              <a:rPr lang="en-US" sz="2800" dirty="0" smtClean="0"/>
              <a:t> </a:t>
            </a:r>
            <a:r>
              <a:rPr lang="en-US" sz="2800" dirty="0" err="1" smtClean="0"/>
              <a:t>kejayaan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institusi</a:t>
            </a:r>
            <a:r>
              <a:rPr lang="en-US" sz="2800" dirty="0" smtClean="0"/>
              <a:t> </a:t>
            </a:r>
            <a:r>
              <a:rPr lang="en-US" sz="2800" dirty="0" err="1" smtClean="0"/>
              <a:t>pengajian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 smtClean="0"/>
          </a:p>
          <a:p>
            <a:pPr marL="1312863" indent="-398463">
              <a:buFont typeface="Courier New" pitchFamily="49" charset="0"/>
              <a:buChar char="o"/>
            </a:pP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kesahan</a:t>
            </a:r>
            <a:r>
              <a:rPr lang="en-US" sz="2800" dirty="0" smtClean="0"/>
              <a:t> </a:t>
            </a:r>
            <a:r>
              <a:rPr lang="en-US" sz="2800" dirty="0" err="1" smtClean="0"/>
              <a:t>kriteria</a:t>
            </a:r>
            <a:r>
              <a:rPr lang="en-US" sz="2800" dirty="0" smtClean="0"/>
              <a:t>:</a:t>
            </a:r>
          </a:p>
          <a:p>
            <a:pPr marL="1312863" indent="-398463">
              <a:buFont typeface="Arial" charset="0"/>
              <a:buAutoNum type="romanLcPeriod"/>
            </a:pPr>
            <a:r>
              <a:rPr lang="en-US" sz="2800" dirty="0" err="1" smtClean="0"/>
              <a:t>Kesahan</a:t>
            </a:r>
            <a:r>
              <a:rPr lang="en-US" sz="2800" dirty="0" smtClean="0"/>
              <a:t> </a:t>
            </a:r>
            <a:r>
              <a:rPr lang="en-US" sz="2800" dirty="0" err="1" smtClean="0"/>
              <a:t>ramalan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skor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menelah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hadapan</a:t>
            </a:r>
            <a:endParaRPr lang="en-US" sz="2800" dirty="0" smtClean="0"/>
          </a:p>
          <a:p>
            <a:pPr marL="1312863" indent="-398463">
              <a:buFont typeface="Arial" charset="0"/>
              <a:buAutoNum type="romanLcPeriod"/>
            </a:pPr>
            <a:r>
              <a:rPr lang="en-US" sz="2800" dirty="0" err="1" smtClean="0"/>
              <a:t>Kesahan</a:t>
            </a:r>
            <a:r>
              <a:rPr lang="en-US" sz="2800" dirty="0" smtClean="0"/>
              <a:t> </a:t>
            </a:r>
            <a:r>
              <a:rPr lang="en-US" sz="2800" dirty="0" err="1" smtClean="0"/>
              <a:t>serentak</a:t>
            </a:r>
            <a:r>
              <a:rPr lang="en-US" sz="2800" dirty="0" smtClean="0"/>
              <a:t> </a:t>
            </a:r>
            <a:r>
              <a:rPr lang="en-US" sz="2800" dirty="0" err="1" smtClean="0"/>
              <a:t>melihat</a:t>
            </a:r>
            <a:r>
              <a:rPr lang="en-US" sz="2800" dirty="0" smtClean="0"/>
              <a:t> </a:t>
            </a:r>
            <a:r>
              <a:rPr lang="en-US" sz="2800" dirty="0" err="1" smtClean="0"/>
              <a:t>korelasi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hubungkait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skor</a:t>
            </a:r>
            <a:r>
              <a:rPr lang="en-US" sz="2800" dirty="0" smtClean="0"/>
              <a:t> </a:t>
            </a:r>
            <a:r>
              <a:rPr lang="en-US" sz="2800" dirty="0" err="1" smtClean="0"/>
              <a:t>ujian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berlainan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setakat</a:t>
            </a:r>
            <a:r>
              <a:rPr lang="en-US" sz="2800" dirty="0" smtClean="0"/>
              <a:t> </a:t>
            </a:r>
            <a:r>
              <a:rPr lang="en-US" sz="2800" dirty="0" err="1" smtClean="0"/>
              <a:t>mana</a:t>
            </a:r>
            <a:r>
              <a:rPr lang="en-US" sz="2800" dirty="0" smtClean="0"/>
              <a:t> </a:t>
            </a:r>
            <a:r>
              <a:rPr lang="en-US" sz="2800" dirty="0" err="1" smtClean="0"/>
              <a:t>tepatnya</a:t>
            </a:r>
            <a:r>
              <a:rPr lang="en-US" sz="2800" dirty="0" smtClean="0"/>
              <a:t> </a:t>
            </a:r>
            <a:r>
              <a:rPr lang="en-US" sz="2800" dirty="0" err="1" smtClean="0"/>
              <a:t>ujian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mengukur</a:t>
            </a:r>
            <a:r>
              <a:rPr lang="en-US" sz="2800" dirty="0" smtClean="0"/>
              <a:t> </a:t>
            </a:r>
            <a:r>
              <a:rPr lang="en-US" sz="2800" dirty="0" err="1" smtClean="0"/>
              <a:t>kemahiran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diuji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6096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/>
              <a:t>Faktor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mempengaruhi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Kesahan</a:t>
            </a:r>
            <a:endParaRPr lang="en-US" sz="3600" b="1" dirty="0" smtClean="0"/>
          </a:p>
          <a:p>
            <a:endParaRPr lang="en-US" sz="2400" b="1" dirty="0" smtClean="0"/>
          </a:p>
          <a:p>
            <a:pPr>
              <a:buFont typeface="Arial" charset="0"/>
              <a:buAutoNum type="arabicPeriod"/>
            </a:pPr>
            <a:r>
              <a:rPr lang="en-US" sz="3200" b="1" dirty="0" smtClean="0"/>
              <a:t> </a:t>
            </a:r>
            <a:r>
              <a:rPr lang="en-US" sz="3200" dirty="0" err="1" smtClean="0"/>
              <a:t>Kelemahan</a:t>
            </a:r>
            <a:r>
              <a:rPr lang="en-US" sz="3200" dirty="0" smtClean="0"/>
              <a:t> </a:t>
            </a:r>
            <a:r>
              <a:rPr lang="en-US" sz="3200" dirty="0" err="1" smtClean="0"/>
              <a:t>membina</a:t>
            </a:r>
            <a:r>
              <a:rPr lang="en-US" sz="3200" dirty="0" smtClean="0"/>
              <a:t> </a:t>
            </a:r>
            <a:r>
              <a:rPr lang="en-US" sz="3200" dirty="0" err="1" smtClean="0"/>
              <a:t>butiran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/</a:t>
            </a:r>
            <a:r>
              <a:rPr lang="en-US" sz="3200" dirty="0" err="1" smtClean="0"/>
              <a:t>soalan</a:t>
            </a:r>
            <a:r>
              <a:rPr lang="en-US" sz="3200" dirty="0" smtClean="0"/>
              <a:t>/item</a:t>
            </a:r>
          </a:p>
          <a:p>
            <a:endParaRPr lang="en-US" sz="3200" dirty="0" smtClean="0"/>
          </a:p>
          <a:p>
            <a:pPr>
              <a:buFont typeface="Arial" charset="0"/>
              <a:buAutoNum type="alphaLcParenR"/>
            </a:pPr>
            <a:r>
              <a:rPr lang="en-US" sz="3200" dirty="0" smtClean="0"/>
              <a:t>Pembina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mengawal</a:t>
            </a:r>
            <a:r>
              <a:rPr lang="en-US" sz="3200" dirty="0" smtClean="0"/>
              <a:t> </a:t>
            </a:r>
            <a:r>
              <a:rPr lang="en-US" sz="3200" dirty="0" err="1" smtClean="0"/>
              <a:t>aras</a:t>
            </a:r>
            <a:r>
              <a:rPr lang="en-US" sz="3200" dirty="0" smtClean="0"/>
              <a:t> </a:t>
            </a:r>
            <a:r>
              <a:rPr lang="en-US" sz="3200" dirty="0" err="1" smtClean="0"/>
              <a:t>kesukaran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membina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.</a:t>
            </a:r>
          </a:p>
          <a:p>
            <a:pPr>
              <a:buFont typeface="Arial" charset="0"/>
              <a:buAutoNum type="alphaLcParenR"/>
            </a:pPr>
            <a:r>
              <a:rPr lang="en-US" sz="3200" dirty="0" err="1" smtClean="0"/>
              <a:t>Penulisan</a:t>
            </a:r>
            <a:r>
              <a:rPr lang="en-US" sz="3200" dirty="0" smtClean="0"/>
              <a:t> </a:t>
            </a:r>
            <a:r>
              <a:rPr lang="en-US" sz="3200" dirty="0" err="1" smtClean="0"/>
              <a:t>ayat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kabur</a:t>
            </a:r>
            <a:r>
              <a:rPr lang="en-US" sz="3200" dirty="0" smtClean="0"/>
              <a:t> </a:t>
            </a:r>
            <a:r>
              <a:rPr lang="en-US" sz="3200" dirty="0" err="1" smtClean="0"/>
              <a:t>sama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arahan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tugasan</a:t>
            </a:r>
            <a:endParaRPr lang="en-US" sz="32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382000" cy="4389437"/>
          </a:xfrm>
        </p:spPr>
        <p:txBody>
          <a:bodyPr/>
          <a:lstStyle/>
          <a:p>
            <a:endParaRPr lang="en-US" sz="2400" b="1" dirty="0" smtClean="0"/>
          </a:p>
          <a:p>
            <a:pPr>
              <a:buFont typeface="Arial" charset="0"/>
              <a:buAutoNum type="arabicPeriod"/>
            </a:pPr>
            <a:r>
              <a:rPr lang="en-US" sz="3200" b="1" dirty="0" smtClean="0"/>
              <a:t> </a:t>
            </a:r>
            <a:r>
              <a:rPr lang="en-US" sz="3200" dirty="0" err="1" smtClean="0"/>
              <a:t>Kelemahan</a:t>
            </a:r>
            <a:r>
              <a:rPr lang="en-US" sz="3200" dirty="0" smtClean="0"/>
              <a:t> </a:t>
            </a:r>
            <a:r>
              <a:rPr lang="en-US" sz="3200" dirty="0" err="1" smtClean="0"/>
              <a:t>membina</a:t>
            </a:r>
            <a:r>
              <a:rPr lang="en-US" sz="3200" dirty="0" smtClean="0"/>
              <a:t> </a:t>
            </a:r>
            <a:r>
              <a:rPr lang="en-US" sz="3200" dirty="0" err="1" smtClean="0"/>
              <a:t>butiran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/</a:t>
            </a:r>
            <a:r>
              <a:rPr lang="en-US" sz="3200" dirty="0" err="1" smtClean="0"/>
              <a:t>soalan</a:t>
            </a:r>
            <a:r>
              <a:rPr lang="en-US" sz="3200" dirty="0" smtClean="0"/>
              <a:t>/item</a:t>
            </a:r>
          </a:p>
          <a:p>
            <a:endParaRPr lang="en-US" sz="3200" dirty="0" smtClean="0"/>
          </a:p>
          <a:p>
            <a:pPr>
              <a:buFont typeface="Arial" charset="0"/>
              <a:buAutoNum type="alphaLcParenR"/>
            </a:pP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perbendaharaan</a:t>
            </a:r>
            <a:r>
              <a:rPr lang="en-US" sz="3200" dirty="0" smtClean="0"/>
              <a:t> </a:t>
            </a:r>
            <a:r>
              <a:rPr lang="en-US" sz="3200" dirty="0" err="1" smtClean="0"/>
              <a:t>kata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aras</a:t>
            </a:r>
            <a:r>
              <a:rPr lang="en-US" sz="3200" dirty="0" smtClean="0"/>
              <a:t> </a:t>
            </a:r>
            <a:r>
              <a:rPr lang="en-US" sz="3200" dirty="0" err="1" smtClean="0"/>
              <a:t>umur</a:t>
            </a:r>
            <a:r>
              <a:rPr lang="en-US" sz="3200" dirty="0" smtClean="0"/>
              <a:t> </a:t>
            </a:r>
            <a:r>
              <a:rPr lang="en-US" sz="3200" dirty="0" err="1" smtClean="0"/>
              <a:t>pelajar</a:t>
            </a:r>
            <a:endParaRPr lang="en-US" sz="3200" dirty="0" smtClean="0"/>
          </a:p>
          <a:p>
            <a:pPr>
              <a:buFont typeface="Arial" charset="0"/>
              <a:buAutoNum type="alphaLcParenR"/>
            </a:pP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petunjuk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item yang </a:t>
            </a:r>
            <a:r>
              <a:rPr lang="en-US" sz="3200" dirty="0" err="1" smtClean="0"/>
              <a:t>memudahkan</a:t>
            </a:r>
            <a:r>
              <a:rPr lang="en-US" sz="3200" dirty="0" smtClean="0"/>
              <a:t> </a:t>
            </a:r>
            <a:r>
              <a:rPr lang="en-US" sz="3200" dirty="0" err="1" smtClean="0"/>
              <a:t>calon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respons</a:t>
            </a:r>
            <a:endParaRPr lang="en-US" sz="3200" dirty="0" smtClean="0"/>
          </a:p>
          <a:p>
            <a:pPr>
              <a:buFont typeface="Arial" charset="0"/>
              <a:buAutoNum type="alphaLcParenR"/>
            </a:pPr>
            <a:r>
              <a:rPr lang="en-US" sz="3200" dirty="0" err="1" smtClean="0"/>
              <a:t>Kesalahan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mengenalpasti</a:t>
            </a:r>
            <a:r>
              <a:rPr lang="en-US" sz="3200" dirty="0" smtClean="0"/>
              <a:t> </a:t>
            </a:r>
            <a:r>
              <a:rPr lang="en-US" sz="3200" dirty="0" err="1" smtClean="0"/>
              <a:t>objektif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butiran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dibekalkan</a:t>
            </a:r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671" t="21881" r="23648" b="8680"/>
          <a:stretch>
            <a:fillRect/>
          </a:stretch>
        </p:blipFill>
        <p:spPr bwMode="auto">
          <a:xfrm>
            <a:off x="-22860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389437"/>
          </a:xfrm>
        </p:spPr>
        <p:txBody>
          <a:bodyPr/>
          <a:lstStyle/>
          <a:p>
            <a:pPr marL="457200"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Kelemahan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mentadbir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.</a:t>
            </a:r>
          </a:p>
          <a:p>
            <a:pPr marL="457200"/>
            <a:r>
              <a:rPr lang="en-US" sz="3200" dirty="0" smtClean="0"/>
              <a:t> 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kelemahan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biasa</a:t>
            </a:r>
            <a:r>
              <a:rPr lang="en-US" sz="3200" dirty="0" smtClean="0"/>
              <a:t> </a:t>
            </a:r>
            <a:r>
              <a:rPr lang="en-US" sz="3200" dirty="0" err="1" smtClean="0"/>
              <a:t>berlaku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menjejaskan</a:t>
            </a:r>
            <a:r>
              <a:rPr lang="en-US" sz="3200" dirty="0" smtClean="0"/>
              <a:t> </a:t>
            </a:r>
            <a:r>
              <a:rPr lang="en-US" sz="3200" dirty="0" err="1" smtClean="0"/>
              <a:t>kesahan</a:t>
            </a:r>
            <a:r>
              <a:rPr lang="en-US" sz="3200" dirty="0" smtClean="0"/>
              <a:t> </a:t>
            </a:r>
            <a:r>
              <a:rPr lang="en-US" sz="3200" dirty="0" err="1" smtClean="0"/>
              <a:t>skor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segi</a:t>
            </a:r>
            <a:r>
              <a:rPr lang="en-US" sz="3200" dirty="0" smtClean="0"/>
              <a:t> </a:t>
            </a:r>
            <a:r>
              <a:rPr lang="en-US" sz="3200" dirty="0" err="1" smtClean="0"/>
              <a:t>mentadbir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endParaRPr lang="en-US" sz="3200" dirty="0" smtClean="0"/>
          </a:p>
          <a:p>
            <a:pPr marL="457200">
              <a:buNone/>
            </a:pPr>
            <a:r>
              <a:rPr lang="en-US" sz="3200" b="1" dirty="0" smtClean="0"/>
              <a:t>    </a:t>
            </a:r>
            <a:r>
              <a:rPr lang="en-US" sz="3200" b="1" dirty="0" err="1" smtClean="0"/>
              <a:t>Contoh</a:t>
            </a:r>
            <a:r>
              <a:rPr lang="en-US" sz="3200" dirty="0" smtClean="0"/>
              <a:t>:</a:t>
            </a:r>
          </a:p>
          <a:p>
            <a:pPr marL="457200">
              <a:buFont typeface="Arial" charset="0"/>
              <a:buAutoNum type="alphaLcParenR"/>
            </a:pPr>
            <a:r>
              <a:rPr lang="en-US" sz="3200" dirty="0" err="1" smtClean="0"/>
              <a:t>Masa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cukup</a:t>
            </a:r>
            <a:r>
              <a:rPr lang="en-US" sz="3200" dirty="0" smtClean="0"/>
              <a:t> </a:t>
            </a:r>
            <a:r>
              <a:rPr lang="en-US" sz="3200" dirty="0" err="1" smtClean="0"/>
              <a:t>diperuntukkan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mengemukakan</a:t>
            </a:r>
            <a:r>
              <a:rPr lang="en-US" sz="3200" dirty="0" smtClean="0"/>
              <a:t> </a:t>
            </a:r>
            <a:r>
              <a:rPr lang="en-US" sz="3200" dirty="0" err="1" smtClean="0"/>
              <a:t>respons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r>
              <a:rPr lang="en-US" sz="3200" dirty="0" smtClean="0"/>
              <a:t> item</a:t>
            </a:r>
          </a:p>
          <a:p>
            <a:pPr marL="457200">
              <a:buFont typeface="Arial" charset="0"/>
              <a:buAutoNum type="alphaLcParenR"/>
            </a:pPr>
            <a:r>
              <a:rPr lang="en-US" sz="3200" dirty="0" err="1" smtClean="0"/>
              <a:t>Pertolongan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adil</a:t>
            </a:r>
            <a:r>
              <a:rPr lang="en-US" sz="3200" dirty="0" smtClean="0"/>
              <a:t>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pengawas</a:t>
            </a:r>
            <a:r>
              <a:rPr lang="en-US" sz="3200" dirty="0" smtClean="0"/>
              <a:t> </a:t>
            </a:r>
            <a:r>
              <a:rPr lang="en-US" sz="3200" dirty="0" err="1" smtClean="0"/>
              <a:t>peperiksaan</a:t>
            </a:r>
            <a:endParaRPr lang="en-US" sz="3200" dirty="0" smtClean="0"/>
          </a:p>
          <a:p>
            <a:pPr marL="457200">
              <a:buFont typeface="Arial" charset="0"/>
              <a:buAutoNum type="alphaLcParenR"/>
            </a:pPr>
            <a:r>
              <a:rPr lang="en-US" sz="3200" dirty="0" err="1" smtClean="0"/>
              <a:t>Penyelewengan</a:t>
            </a:r>
            <a:r>
              <a:rPr lang="en-US" sz="3200" dirty="0" smtClean="0"/>
              <a:t> </a:t>
            </a:r>
            <a:r>
              <a:rPr lang="en-US" sz="3200" dirty="0" err="1" smtClean="0"/>
              <a:t>semasa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berjalan</a:t>
            </a:r>
            <a:endParaRPr lang="en-US" sz="3200" dirty="0" smtClean="0"/>
          </a:p>
          <a:p>
            <a:pPr marL="457200">
              <a:buFont typeface="Arial" charset="0"/>
              <a:buAutoNum type="alphaLcParenR"/>
            </a:pPr>
            <a:r>
              <a:rPr lang="en-US" sz="3200" dirty="0" err="1" smtClean="0"/>
              <a:t>Skema</a:t>
            </a:r>
            <a:r>
              <a:rPr lang="en-US" sz="3200" dirty="0" smtClean="0"/>
              <a:t> </a:t>
            </a:r>
            <a:r>
              <a:rPr lang="en-US" sz="3200" dirty="0" err="1" smtClean="0"/>
              <a:t>pemarkahan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terperinci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163"/>
            <a:ext cx="8610600" cy="4389437"/>
          </a:xfrm>
        </p:spPr>
        <p:txBody>
          <a:bodyPr/>
          <a:lstStyle/>
          <a:p>
            <a:pPr>
              <a:buNone/>
            </a:pPr>
            <a:r>
              <a:rPr lang="en-US" sz="3200" b="1" dirty="0" err="1" smtClean="0"/>
              <a:t>Instrumen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Pentaksiran</a:t>
            </a:r>
            <a:endParaRPr lang="en-US" sz="32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Alat</a:t>
            </a:r>
            <a:r>
              <a:rPr lang="en-US" sz="2800" dirty="0" smtClean="0"/>
              <a:t>, </a:t>
            </a:r>
            <a:r>
              <a:rPr lang="en-US" sz="2800" dirty="0" err="1" smtClean="0"/>
              <a:t>kaedah</a:t>
            </a:r>
            <a:r>
              <a:rPr lang="en-US" sz="2800" dirty="0" smtClean="0"/>
              <a:t>, </a:t>
            </a:r>
            <a:r>
              <a:rPr lang="en-US" sz="2800" dirty="0" err="1" smtClean="0"/>
              <a:t>pendekatan</a:t>
            </a:r>
            <a:r>
              <a:rPr lang="en-US" sz="2800" dirty="0" smtClean="0"/>
              <a:t> 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mekanime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b="1" dirty="0" err="1" smtClean="0"/>
              <a:t>maklumat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seterusnya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penghakiman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.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instrumen</a:t>
            </a:r>
            <a:r>
              <a:rPr lang="en-US" sz="2800" dirty="0" smtClean="0"/>
              <a:t> </a:t>
            </a:r>
            <a:r>
              <a:rPr lang="en-US" sz="2800" dirty="0" err="1" smtClean="0"/>
              <a:t>pentaksiran</a:t>
            </a:r>
            <a:r>
              <a:rPr lang="en-US" sz="2400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dirty="0" err="1" smtClean="0"/>
              <a:t>tugasan</a:t>
            </a:r>
            <a:r>
              <a:rPr lang="en-US" sz="2400" dirty="0" smtClean="0"/>
              <a:t> </a:t>
            </a:r>
            <a:r>
              <a:rPr lang="en-US" sz="2400" dirty="0" err="1" smtClean="0"/>
              <a:t>bertulis</a:t>
            </a:r>
            <a:r>
              <a:rPr lang="en-US" sz="2400" dirty="0" smtClean="0"/>
              <a:t>                      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amali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dirty="0" err="1" smtClean="0"/>
              <a:t>projek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dirty="0" err="1" smtClean="0"/>
              <a:t>pemerhatian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dirty="0" err="1" smtClean="0"/>
              <a:t>persembahan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dirty="0" smtClean="0"/>
              <a:t>portfolio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</a:t>
            </a:r>
            <a:r>
              <a:rPr lang="en-US" sz="2400" dirty="0" err="1" smtClean="0"/>
              <a:t>lapangan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objektif</a:t>
            </a:r>
            <a:r>
              <a:rPr lang="en-US" sz="2400" dirty="0" smtClean="0"/>
              <a:t>  &amp; 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subjektif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lisan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err="1" smtClean="0"/>
              <a:t>kuiz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943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/>
              <a:t>Kebolehpercayaan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Instrumen</a:t>
            </a:r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instrumen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mengumpul</a:t>
            </a:r>
            <a:r>
              <a:rPr lang="en-US" sz="2800" dirty="0" smtClean="0"/>
              <a:t> </a:t>
            </a:r>
            <a:r>
              <a:rPr lang="en-US" sz="2800" dirty="0" err="1" smtClean="0"/>
              <a:t>maklumat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kebolehan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menguasai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menjana</a:t>
            </a:r>
            <a:r>
              <a:rPr lang="en-US" sz="2800" dirty="0" smtClean="0"/>
              <a:t> </a:t>
            </a:r>
            <a:r>
              <a:rPr lang="en-US" sz="2800" dirty="0" err="1" smtClean="0"/>
              <a:t>skor</a:t>
            </a:r>
            <a:r>
              <a:rPr lang="en-US" sz="2800" dirty="0" smtClean="0"/>
              <a:t> yang </a:t>
            </a:r>
            <a:r>
              <a:rPr lang="en-US" sz="2800" dirty="0" err="1" smtClean="0"/>
              <a:t>stabil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tekal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kali </a:t>
            </a:r>
            <a:r>
              <a:rPr lang="en-US" sz="2800" dirty="0" err="1" smtClean="0"/>
              <a:t>instrumen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ditadbirkan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ketekalan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kestabilan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ujian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hubung</a:t>
            </a:r>
            <a:r>
              <a:rPr lang="en-US" sz="2800" dirty="0" smtClean="0"/>
              <a:t> </a:t>
            </a:r>
            <a:r>
              <a:rPr lang="en-US" sz="2800" dirty="0" err="1" smtClean="0"/>
              <a:t>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ralat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i="1" dirty="0" smtClean="0"/>
              <a:t>error</a:t>
            </a:r>
          </a:p>
          <a:p>
            <a:endParaRPr lang="en-US" sz="2800" i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kaedah</a:t>
            </a:r>
            <a:r>
              <a:rPr lang="en-US" sz="2800" dirty="0" smtClean="0"/>
              <a:t> </a:t>
            </a:r>
            <a:r>
              <a:rPr lang="en-US" sz="2800" dirty="0" err="1" smtClean="0"/>
              <a:t>lazim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kebolehpercayaan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ujian</a:t>
            </a:r>
            <a:r>
              <a:rPr lang="en-US" sz="2800" dirty="0" smtClean="0"/>
              <a:t> </a:t>
            </a:r>
            <a:r>
              <a:rPr lang="en-US" sz="2800" dirty="0" err="1" smtClean="0"/>
              <a:t>ialah</a:t>
            </a:r>
            <a:r>
              <a:rPr lang="en-US" sz="2800" dirty="0" smtClean="0"/>
              <a:t> </a:t>
            </a:r>
            <a:r>
              <a:rPr lang="en-US" sz="2800" dirty="0" err="1" smtClean="0"/>
              <a:t>kaedah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     Item</a:t>
            </a:r>
            <a:endParaRPr lang="en-US" sz="3600" b="1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P</a:t>
            </a:r>
            <a:r>
              <a:rPr lang="en-US" sz="3200" dirty="0" err="1" smtClean="0"/>
              <a:t>erkara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respons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evidens</a:t>
            </a:r>
            <a:r>
              <a:rPr lang="en-US" sz="3200" dirty="0" smtClean="0"/>
              <a:t> yang </a:t>
            </a:r>
            <a:r>
              <a:rPr lang="en-US" sz="3200" dirty="0" err="1" smtClean="0"/>
              <a:t>boleh</a:t>
            </a:r>
            <a:r>
              <a:rPr lang="en-US" sz="3200" dirty="0" smtClean="0"/>
              <a:t> </a:t>
            </a:r>
            <a:r>
              <a:rPr lang="en-US" sz="3200" dirty="0" err="1" smtClean="0"/>
              <a:t>dipertimbangkan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pentaksiran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r>
              <a:rPr lang="en-US" sz="3200" dirty="0" smtClean="0"/>
              <a:t> </a:t>
            </a:r>
            <a:r>
              <a:rPr lang="en-US" sz="3200" dirty="0" err="1" smtClean="0"/>
              <a:t>konstruk</a:t>
            </a:r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smtClean="0"/>
              <a:t>item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ialah</a:t>
            </a:r>
            <a:r>
              <a:rPr lang="en-US" sz="3200" dirty="0" smtClean="0"/>
              <a:t> item </a:t>
            </a:r>
            <a:r>
              <a:rPr lang="en-US" sz="3200" dirty="0" err="1" smtClean="0"/>
              <a:t>respon</a:t>
            </a:r>
            <a:r>
              <a:rPr lang="en-US" sz="3200" dirty="0" smtClean="0"/>
              <a:t> </a:t>
            </a:r>
            <a:r>
              <a:rPr lang="en-US" sz="3200" dirty="0" err="1" smtClean="0"/>
              <a:t>terhad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item </a:t>
            </a:r>
            <a:r>
              <a:rPr lang="en-US" sz="3200" dirty="0" err="1" smtClean="0"/>
              <a:t>respon</a:t>
            </a:r>
            <a:r>
              <a:rPr lang="en-US" sz="3200" dirty="0" smtClean="0"/>
              <a:t> </a:t>
            </a:r>
            <a:r>
              <a:rPr lang="en-US" sz="3200" dirty="0" err="1" smtClean="0"/>
              <a:t>terbuka</a:t>
            </a:r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smtClean="0"/>
              <a:t>item </a:t>
            </a:r>
            <a:r>
              <a:rPr lang="en-US" sz="3200" dirty="0" err="1" smtClean="0"/>
              <a:t>respon</a:t>
            </a:r>
            <a:r>
              <a:rPr lang="en-US" sz="3200" dirty="0" smtClean="0"/>
              <a:t> </a:t>
            </a:r>
            <a:r>
              <a:rPr lang="en-US" sz="3200" dirty="0" err="1" smtClean="0"/>
              <a:t>terhad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item </a:t>
            </a:r>
            <a:r>
              <a:rPr lang="en-US" sz="3200" dirty="0" err="1" smtClean="0"/>
              <a:t>aneka</a:t>
            </a:r>
            <a:r>
              <a:rPr lang="en-US" sz="3200" dirty="0" smtClean="0"/>
              <a:t> </a:t>
            </a:r>
            <a:r>
              <a:rPr lang="en-US" sz="3200" dirty="0" err="1" smtClean="0"/>
              <a:t>pilihan</a:t>
            </a:r>
            <a:r>
              <a:rPr lang="en-US" sz="3200" dirty="0" smtClean="0"/>
              <a:t>, </a:t>
            </a:r>
            <a:r>
              <a:rPr lang="en-US" sz="3200" dirty="0" err="1" smtClean="0"/>
              <a:t>padanan</a:t>
            </a:r>
            <a:r>
              <a:rPr lang="en-US" sz="3200" dirty="0" smtClean="0"/>
              <a:t>, </a:t>
            </a:r>
            <a:r>
              <a:rPr lang="en-US" sz="3200" dirty="0" err="1" smtClean="0"/>
              <a:t>isi</a:t>
            </a:r>
            <a:r>
              <a:rPr lang="en-US" sz="3200" dirty="0" smtClean="0"/>
              <a:t> </a:t>
            </a:r>
            <a:r>
              <a:rPr lang="en-US" sz="3200" dirty="0" err="1" smtClean="0"/>
              <a:t>tempat</a:t>
            </a:r>
            <a:r>
              <a:rPr lang="en-US" sz="3200" dirty="0" smtClean="0"/>
              <a:t> </a:t>
            </a:r>
            <a:r>
              <a:rPr lang="en-US" sz="3200" dirty="0" err="1" smtClean="0"/>
              <a:t>kosong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item </a:t>
            </a:r>
            <a:r>
              <a:rPr lang="en-US" sz="3200" dirty="0" err="1" smtClean="0"/>
              <a:t>betul</a:t>
            </a:r>
            <a:r>
              <a:rPr lang="en-US" sz="3200" dirty="0" smtClean="0"/>
              <a:t>/</a:t>
            </a:r>
            <a:r>
              <a:rPr lang="en-US" sz="3200" dirty="0" err="1" smtClean="0"/>
              <a:t>salah</a:t>
            </a:r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smtClean="0"/>
              <a:t>item </a:t>
            </a:r>
            <a:r>
              <a:rPr lang="en-US" sz="3200" dirty="0" err="1" smtClean="0"/>
              <a:t>respon</a:t>
            </a:r>
            <a:r>
              <a:rPr lang="en-US" sz="3200" dirty="0" smtClean="0"/>
              <a:t> </a:t>
            </a:r>
            <a:r>
              <a:rPr lang="en-US" sz="3200" dirty="0" err="1" smtClean="0"/>
              <a:t>terbuka</a:t>
            </a:r>
            <a:r>
              <a:rPr lang="en-US" sz="3200" dirty="0" smtClean="0"/>
              <a:t> </a:t>
            </a:r>
            <a:r>
              <a:rPr lang="en-US" sz="3200" dirty="0" err="1" smtClean="0"/>
              <a:t>merangkumi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penulisan</a:t>
            </a:r>
            <a:r>
              <a:rPr lang="en-US" sz="3200" dirty="0" smtClean="0"/>
              <a:t> </a:t>
            </a:r>
            <a:r>
              <a:rPr lang="en-US" sz="3200" dirty="0" err="1" smtClean="0"/>
              <a:t>esei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389437"/>
          </a:xfrm>
        </p:spPr>
        <p:txBody>
          <a:bodyPr/>
          <a:lstStyle/>
          <a:p>
            <a:r>
              <a:rPr lang="en-US" sz="3200" b="1" dirty="0" err="1" smtClean="0"/>
              <a:t>Pentaksiran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formatif</a:t>
            </a:r>
            <a:endParaRPr lang="en-US" sz="3200" b="1" dirty="0" smtClean="0"/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pentaksiran</a:t>
            </a:r>
            <a:r>
              <a:rPr lang="en-US" sz="2800" dirty="0" smtClean="0"/>
              <a:t> </a:t>
            </a:r>
            <a:r>
              <a:rPr lang="en-US" sz="2800" dirty="0" err="1" smtClean="0"/>
              <a:t>merujuk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pentaksiran</a:t>
            </a:r>
            <a:r>
              <a:rPr lang="en-US" sz="2800" dirty="0" smtClean="0"/>
              <a:t> </a:t>
            </a:r>
            <a:r>
              <a:rPr lang="en-US" sz="2800" dirty="0" err="1" smtClean="0"/>
              <a:t>bilik</a:t>
            </a:r>
            <a:r>
              <a:rPr lang="en-US" sz="2800" dirty="0" smtClean="0"/>
              <a:t> </a:t>
            </a:r>
            <a:r>
              <a:rPr lang="en-US" sz="2800" dirty="0" err="1" smtClean="0"/>
              <a:t>darjah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berkesan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kualiti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merapatkan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jurang</a:t>
            </a:r>
            <a:r>
              <a:rPr lang="en-US" sz="2800" dirty="0" smtClean="0"/>
              <a:t> </a:t>
            </a:r>
            <a:r>
              <a:rPr lang="en-US" sz="2800" dirty="0" err="1" smtClean="0"/>
              <a:t>pencapaian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 yang </a:t>
            </a:r>
            <a:r>
              <a:rPr lang="en-US" sz="2800" dirty="0" err="1" smtClean="0"/>
              <a:t>cemerlang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aras</a:t>
            </a:r>
            <a:r>
              <a:rPr lang="en-US" sz="2800" dirty="0" smtClean="0"/>
              <a:t> </a:t>
            </a:r>
            <a:r>
              <a:rPr lang="en-US" sz="2800" dirty="0" err="1" smtClean="0"/>
              <a:t>pemikiran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,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, </a:t>
            </a:r>
            <a:r>
              <a:rPr lang="en-US" sz="2800" dirty="0" err="1" smtClean="0"/>
              <a:t>melibatkan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(</a:t>
            </a:r>
            <a:r>
              <a:rPr lang="en-US" sz="2800" i="1" dirty="0" smtClean="0"/>
              <a:t>engaged)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menjadikan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 </a:t>
            </a:r>
            <a:r>
              <a:rPr lang="en-US" sz="2800" dirty="0" err="1" smtClean="0"/>
              <a:t>bertanggungjawab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389437"/>
          </a:xfrm>
        </p:spPr>
        <p:txBody>
          <a:bodyPr/>
          <a:lstStyle/>
          <a:p>
            <a:r>
              <a:rPr lang="en-US" sz="3600" b="1" dirty="0" err="1" smtClean="0"/>
              <a:t>Pentaksiran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Sumatif</a:t>
            </a:r>
            <a:endParaRPr lang="en-US" sz="3600" b="1" dirty="0" smtClean="0"/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unit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penggal</a:t>
            </a:r>
            <a:r>
              <a:rPr lang="en-US" sz="2800" dirty="0" smtClean="0"/>
              <a:t> </a:t>
            </a:r>
            <a:r>
              <a:rPr lang="en-US" sz="2800" dirty="0" err="1" smtClean="0"/>
              <a:t>persekolahan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bertujuan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menguasai</a:t>
            </a:r>
            <a:r>
              <a:rPr lang="en-US" sz="2800" dirty="0" smtClean="0"/>
              <a:t> </a:t>
            </a:r>
            <a:r>
              <a:rPr lang="en-US" sz="2800" dirty="0" err="1" smtClean="0"/>
              <a:t>kemahiran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diajar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skor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menganugerah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calon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pembelajaran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Item </a:t>
            </a:r>
            <a:r>
              <a:rPr lang="en-US" sz="4400" dirty="0" err="1" smtClean="0"/>
              <a:t>Pentaksiran</a:t>
            </a:r>
            <a:r>
              <a:rPr lang="en-US" sz="4400" dirty="0" smtClean="0"/>
              <a:t> yang </a:t>
            </a:r>
            <a:r>
              <a:rPr lang="en-US" sz="4400" dirty="0" err="1" smtClean="0"/>
              <a:t>melibatan</a:t>
            </a:r>
            <a:r>
              <a:rPr lang="en-US" sz="4400" dirty="0" smtClean="0"/>
              <a:t> </a:t>
            </a:r>
            <a:r>
              <a:rPr lang="en-US" sz="4400" dirty="0" err="1" smtClean="0"/>
              <a:t>Kemahiran</a:t>
            </a:r>
            <a:r>
              <a:rPr lang="en-US" sz="4400" dirty="0" smtClean="0"/>
              <a:t> </a:t>
            </a:r>
            <a:r>
              <a:rPr lang="en-US" sz="4400" dirty="0" err="1" smtClean="0"/>
              <a:t>Berfikir</a:t>
            </a:r>
            <a:r>
              <a:rPr lang="en-US" sz="4400" dirty="0" smtClean="0"/>
              <a:t> Aras </a:t>
            </a:r>
            <a:r>
              <a:rPr lang="en-US" sz="4400" dirty="0" err="1" smtClean="0"/>
              <a:t>Tinggi</a:t>
            </a:r>
            <a:r>
              <a:rPr lang="en-US" sz="4400" dirty="0" smtClean="0"/>
              <a:t>    </a:t>
            </a:r>
          </a:p>
          <a:p>
            <a:pPr>
              <a:buNone/>
            </a:pPr>
            <a:r>
              <a:rPr lang="en-US" sz="4400" dirty="0" smtClean="0"/>
              <a:t>                     (KBAT)</a:t>
            </a:r>
            <a:endParaRPr lang="en-US" sz="4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381000"/>
            <a:ext cx="4876800" cy="9144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99FF33"/>
                </a:solidFill>
                <a:latin typeface="ArabBruD" pitchFamily="66" charset="0"/>
              </a:rPr>
              <a:t>              APA  ITU  KBAT?</a:t>
            </a:r>
            <a:endParaRPr lang="en-US" b="1" dirty="0">
              <a:solidFill>
                <a:srgbClr val="99FF33"/>
              </a:solidFill>
              <a:latin typeface="ArabBruD" pitchFamily="66" charset="0"/>
            </a:endParaRPr>
          </a:p>
        </p:txBody>
      </p:sp>
      <p:pic>
        <p:nvPicPr>
          <p:cNvPr id="6" name="Content Placeholder 3" descr="KBAT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103" b="16667"/>
          <a:stretch>
            <a:fillRect/>
          </a:stretch>
        </p:blipFill>
        <p:spPr>
          <a:xfrm>
            <a:off x="228600" y="1828800"/>
            <a:ext cx="8686800" cy="4800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1371600"/>
            <a:ext cx="7239000" cy="990600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</a:rPr>
              <a:t>Pelan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  <a:t> Pembangunan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</a:rPr>
              <a:t>Pendidikan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</a:rPr>
              <a:t> Malaysia (PPPM) 2013-2025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sz="3600" b="1" dirty="0" smtClean="0"/>
              <a:t>	*KBAT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melahirkan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pelajar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berdaya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menjelang</a:t>
            </a: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abad</a:t>
            </a:r>
            <a:r>
              <a:rPr lang="en-US" sz="3600" b="1" dirty="0" smtClean="0"/>
              <a:t> ke-21</a:t>
            </a:r>
            <a:endParaRPr lang="en-US" sz="3600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70" y="1490253"/>
            <a:ext cx="3158689" cy="4288113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endParaRPr lang="en-US" dirty="0"/>
          </a:p>
          <a:p>
            <a:r>
              <a:rPr lang="en-US" sz="2300" b="1" dirty="0" err="1"/>
              <a:t>Kemahiran</a:t>
            </a:r>
            <a:r>
              <a:rPr lang="en-US" sz="2300" b="1" dirty="0"/>
              <a:t> </a:t>
            </a:r>
            <a:r>
              <a:rPr lang="en-US" sz="2300" b="1" dirty="0" err="1"/>
              <a:t>Berfikir</a:t>
            </a:r>
            <a:r>
              <a:rPr lang="en-US" sz="2300" b="1" dirty="0"/>
              <a:t> Aras </a:t>
            </a:r>
            <a:r>
              <a:rPr lang="en-US" sz="2300" b="1" dirty="0" err="1"/>
              <a:t>Tinggi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rgbClr val="FF0000"/>
                </a:solidFill>
              </a:rPr>
              <a:t>(KBAT) </a:t>
            </a:r>
            <a:r>
              <a:rPr lang="en-US" sz="2300" b="1" dirty="0" err="1"/>
              <a:t>pada</a:t>
            </a:r>
            <a:r>
              <a:rPr lang="en-US" sz="2300" b="1" dirty="0"/>
              <a:t> </a:t>
            </a:r>
            <a:r>
              <a:rPr lang="en-US" sz="2300" b="1" dirty="0" err="1"/>
              <a:t>kebiasaannya</a:t>
            </a:r>
            <a:r>
              <a:rPr lang="en-US" sz="2300" b="1" dirty="0"/>
              <a:t> </a:t>
            </a:r>
            <a:r>
              <a:rPr lang="en-US" sz="2300" b="1" dirty="0" err="1"/>
              <a:t>dirujuk</a:t>
            </a:r>
            <a:r>
              <a:rPr lang="en-US" sz="2300" b="1" dirty="0"/>
              <a:t> </a:t>
            </a:r>
            <a:r>
              <a:rPr lang="en-US" sz="2300" b="1" dirty="0" err="1"/>
              <a:t>kepada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rgbClr val="FF0000"/>
                </a:solidFill>
              </a:rPr>
              <a:t>EMPAT</a:t>
            </a:r>
            <a:r>
              <a:rPr lang="en-US" sz="2300" b="1" dirty="0"/>
              <a:t> </a:t>
            </a:r>
            <a:r>
              <a:rPr lang="en-US" sz="2300" b="1" dirty="0" err="1"/>
              <a:t>aras</a:t>
            </a:r>
            <a:r>
              <a:rPr lang="en-US" sz="2300" b="1" dirty="0"/>
              <a:t> </a:t>
            </a:r>
            <a:r>
              <a:rPr lang="en-US" sz="2300" b="1" dirty="0" err="1"/>
              <a:t>teratas</a:t>
            </a:r>
            <a:r>
              <a:rPr lang="en-US" sz="2300" b="1" dirty="0"/>
              <a:t> </a:t>
            </a:r>
            <a:r>
              <a:rPr lang="en-US" sz="2300" b="1" dirty="0" err="1"/>
              <a:t>dalam</a:t>
            </a:r>
            <a:r>
              <a:rPr lang="en-US" sz="2300" b="1" dirty="0"/>
              <a:t> </a:t>
            </a:r>
            <a:r>
              <a:rPr lang="en-US" sz="2300" b="1" dirty="0" err="1"/>
              <a:t>taksonomi</a:t>
            </a:r>
            <a:r>
              <a:rPr lang="en-US" sz="2300" b="1" dirty="0"/>
              <a:t> Bloom; </a:t>
            </a:r>
            <a:r>
              <a:rPr lang="en-US" sz="2300" b="1" dirty="0" err="1"/>
              <a:t>iaitu</a:t>
            </a:r>
            <a:r>
              <a:rPr lang="en-US" sz="2300" b="1" dirty="0"/>
              <a:t> </a:t>
            </a:r>
            <a:endParaRPr lang="en-US" sz="2300" b="1" dirty="0" smtClean="0"/>
          </a:p>
          <a:p>
            <a:r>
              <a:rPr lang="en-US" sz="2300" b="1" dirty="0" err="1" smtClean="0"/>
              <a:t>Mengapklikasi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menganalisa</a:t>
            </a:r>
            <a:r>
              <a:rPr lang="en-US" sz="2300" b="1" dirty="0"/>
              <a:t>, </a:t>
            </a:r>
            <a:r>
              <a:rPr lang="en-US" sz="2300" b="1" dirty="0" err="1"/>
              <a:t>menilai</a:t>
            </a:r>
            <a:r>
              <a:rPr lang="en-US" sz="2300" b="1" dirty="0"/>
              <a:t> </a:t>
            </a:r>
            <a:r>
              <a:rPr lang="en-US" sz="2300" b="1" dirty="0" err="1"/>
              <a:t>dan</a:t>
            </a:r>
            <a:r>
              <a:rPr lang="en-US" sz="2300" b="1" dirty="0"/>
              <a:t> </a:t>
            </a:r>
            <a:r>
              <a:rPr lang="en-US" sz="2300" b="1" dirty="0" err="1"/>
              <a:t>mencipta</a:t>
            </a:r>
            <a:r>
              <a:rPr lang="en-US" sz="23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"/>
            <a:ext cx="7084408" cy="517850"/>
          </a:xfrm>
          <a:prstGeom prst="rect">
            <a:avLst/>
          </a:prstGeom>
          <a:noFill/>
        </p:spPr>
        <p:txBody>
          <a:bodyPr wrap="none" lIns="116602" tIns="58301" rIns="116602" bIns="58301" rtlCol="0">
            <a:spAutoFit/>
          </a:bodyPr>
          <a:lstStyle/>
          <a:p>
            <a:r>
              <a:rPr lang="en-US" sz="2600" b="1" dirty="0"/>
              <a:t>HIGHER ORDER THINKING SKILLS (HOTs)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841" y="1172864"/>
            <a:ext cx="4324974" cy="5183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0217" y="1224751"/>
            <a:ext cx="1054659" cy="471704"/>
          </a:xfrm>
          <a:prstGeom prst="rect">
            <a:avLst/>
          </a:prstGeom>
          <a:noFill/>
        </p:spPr>
        <p:txBody>
          <a:bodyPr wrap="none" lIns="116623" tIns="58311" rIns="116623" bIns="58311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HOTS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0216" y="5646915"/>
            <a:ext cx="1020995" cy="471704"/>
          </a:xfrm>
          <a:prstGeom prst="rect">
            <a:avLst/>
          </a:prstGeom>
          <a:noFill/>
        </p:spPr>
        <p:txBody>
          <a:bodyPr wrap="none" lIns="116623" tIns="58311" rIns="116623" bIns="58311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L</a:t>
            </a:r>
            <a:r>
              <a:rPr lang="en-US" sz="2300" b="1" dirty="0" smtClean="0">
                <a:solidFill>
                  <a:srgbClr val="FF0000"/>
                </a:solidFill>
              </a:rPr>
              <a:t>OTS</a:t>
            </a:r>
            <a:endParaRPr lang="en-US" sz="23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Related image">
            <a:hlinkClick r:id="rId3" action="ppaction://hlinkfile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33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571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672" t="21881" r="24623" b="10416"/>
          <a:stretch>
            <a:fillRect/>
          </a:stretch>
        </p:blipFill>
        <p:spPr bwMode="auto">
          <a:xfrm>
            <a:off x="14242" y="-103950"/>
            <a:ext cx="9129758" cy="69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AT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458200" cy="6019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-blu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84-A0B8-4DAC-8581-05A86783B5CA}" type="slidenum">
              <a:rPr lang="en-MY" smtClean="0"/>
              <a:pPr/>
              <a:t>41</a:t>
            </a:fld>
            <a:endParaRPr lang="en-MY" dirty="0"/>
          </a:p>
        </p:txBody>
      </p:sp>
      <p:sp>
        <p:nvSpPr>
          <p:cNvPr id="2" name="Rectangle 1"/>
          <p:cNvSpPr/>
          <p:nvPr/>
        </p:nvSpPr>
        <p:spPr>
          <a:xfrm>
            <a:off x="228600" y="609600"/>
            <a:ext cx="8610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abBruD" pitchFamily="66" charset="0"/>
              </a:rPr>
              <a:t>MENGAPLIKASI</a:t>
            </a:r>
            <a:endParaRPr lang="en-US" sz="2400" b="1" dirty="0">
              <a:solidFill>
                <a:srgbClr val="FF0000"/>
              </a:solidFill>
              <a:latin typeface="ArabBruD" pitchFamily="66" charset="0"/>
            </a:endParaRPr>
          </a:p>
          <a:p>
            <a:r>
              <a:rPr lang="en-MY" sz="2000" b="1" dirty="0" err="1"/>
              <a:t>Kebolehan</a:t>
            </a:r>
            <a:r>
              <a:rPr lang="en-MY" sz="2000" b="1" dirty="0"/>
              <a:t> </a:t>
            </a:r>
            <a:r>
              <a:rPr lang="en-MY" sz="2000" b="1" dirty="0" err="1"/>
              <a:t>menggunakan</a:t>
            </a:r>
            <a:r>
              <a:rPr lang="en-MY" sz="2000" b="1" dirty="0"/>
              <a:t> </a:t>
            </a:r>
            <a:r>
              <a:rPr lang="en-MY" sz="2000" b="1" dirty="0" err="1"/>
              <a:t>pengetahuan</a:t>
            </a:r>
            <a:r>
              <a:rPr lang="en-MY" sz="2000" b="1" dirty="0"/>
              <a:t> </a:t>
            </a:r>
            <a:r>
              <a:rPr lang="en-MY" sz="2000" b="1" dirty="0" err="1"/>
              <a:t>untuk</a:t>
            </a:r>
            <a:r>
              <a:rPr lang="en-MY" sz="2000" b="1" dirty="0"/>
              <a:t> </a:t>
            </a:r>
            <a:r>
              <a:rPr lang="en-MY" sz="2000" b="1" dirty="0" err="1"/>
              <a:t>menghasilkan</a:t>
            </a:r>
            <a:r>
              <a:rPr lang="en-MY" sz="2000" b="1" dirty="0"/>
              <a:t> </a:t>
            </a:r>
            <a:r>
              <a:rPr lang="en-MY" sz="2000" b="1" dirty="0" err="1"/>
              <a:t>sesuatu</a:t>
            </a:r>
            <a:r>
              <a:rPr lang="en-MY" sz="2000" b="1" dirty="0"/>
              <a:t> yang </a:t>
            </a:r>
            <a:r>
              <a:rPr lang="en-MY" sz="2000" b="1" dirty="0" err="1"/>
              <a:t>baharu</a:t>
            </a:r>
            <a:r>
              <a:rPr lang="en-MY" sz="2000" b="1" dirty="0"/>
              <a:t> </a:t>
            </a:r>
            <a:r>
              <a:rPr lang="en-MY" sz="2000" b="1" dirty="0" err="1"/>
              <a:t>seperti</a:t>
            </a:r>
            <a:r>
              <a:rPr lang="en-MY" sz="2000" b="1" dirty="0"/>
              <a:t> </a:t>
            </a:r>
            <a:r>
              <a:rPr lang="en-MY" sz="2000" b="1" dirty="0" err="1"/>
              <a:t>menjalankan</a:t>
            </a:r>
            <a:r>
              <a:rPr lang="en-MY" sz="2000" b="1" dirty="0"/>
              <a:t> </a:t>
            </a:r>
            <a:r>
              <a:rPr lang="en-MY" sz="2000" b="1" dirty="0" err="1"/>
              <a:t>eksperimen</a:t>
            </a:r>
            <a:r>
              <a:rPr lang="en-MY" sz="2000" b="1" dirty="0"/>
              <a:t> </a:t>
            </a:r>
            <a:r>
              <a:rPr lang="en-MY" sz="2000" b="1" dirty="0" err="1"/>
              <a:t>dan</a:t>
            </a:r>
            <a:r>
              <a:rPr lang="en-MY" sz="2000" b="1" dirty="0"/>
              <a:t> </a:t>
            </a:r>
            <a:r>
              <a:rPr lang="en-MY" sz="2000" b="1" dirty="0" err="1"/>
              <a:t>membuat</a:t>
            </a:r>
            <a:r>
              <a:rPr lang="en-MY" sz="2000" b="1" dirty="0"/>
              <a:t> </a:t>
            </a:r>
            <a:r>
              <a:rPr lang="en-MY" sz="2000" b="1" dirty="0" err="1"/>
              <a:t>binaan</a:t>
            </a:r>
            <a:r>
              <a:rPr lang="en-MY" sz="2000" b="1" dirty="0"/>
              <a:t>.</a:t>
            </a:r>
            <a:endParaRPr lang="en-US" sz="2000" b="1" dirty="0"/>
          </a:p>
          <a:p>
            <a:r>
              <a:rPr lang="en-MY" sz="2000" b="1" dirty="0"/>
              <a:t> </a:t>
            </a:r>
            <a:endParaRPr lang="en-US" sz="2000" b="1" dirty="0"/>
          </a:p>
          <a:p>
            <a:pPr lvl="0"/>
            <a:r>
              <a:rPr lang="en-US" sz="2400" b="1" dirty="0" smtClean="0">
                <a:solidFill>
                  <a:srgbClr val="000099"/>
                </a:solidFill>
                <a:latin typeface="ArabBruD" pitchFamily="66" charset="0"/>
              </a:rPr>
              <a:t>MENGANALISIS</a:t>
            </a:r>
          </a:p>
          <a:p>
            <a:r>
              <a:rPr lang="en-MY" sz="2000" b="1" dirty="0" err="1" smtClean="0"/>
              <a:t>Mencerakinkan</a:t>
            </a:r>
            <a:r>
              <a:rPr lang="en-MY" sz="2000" b="1" dirty="0" smtClean="0"/>
              <a:t> </a:t>
            </a:r>
            <a:r>
              <a:rPr lang="en-MY" sz="2000" b="1" dirty="0" err="1"/>
              <a:t>atau</a:t>
            </a:r>
            <a:r>
              <a:rPr lang="en-MY" sz="2000" b="1" dirty="0"/>
              <a:t> </a:t>
            </a:r>
            <a:r>
              <a:rPr lang="en-MY" sz="2000" b="1" dirty="0" err="1"/>
              <a:t>menstrukturkan</a:t>
            </a:r>
            <a:r>
              <a:rPr lang="en-MY" sz="2000" b="1" dirty="0"/>
              <a:t> </a:t>
            </a:r>
            <a:r>
              <a:rPr lang="en-MY" sz="2000" b="1" dirty="0" err="1"/>
              <a:t>maklumat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bahagian</a:t>
            </a:r>
            <a:r>
              <a:rPr lang="en-MY" sz="2000" b="1" dirty="0"/>
              <a:t> yang </a:t>
            </a:r>
            <a:r>
              <a:rPr lang="en-MY" sz="2000" b="1" dirty="0" err="1"/>
              <a:t>lebih</a:t>
            </a:r>
            <a:r>
              <a:rPr lang="en-MY" sz="2000" b="1" dirty="0"/>
              <a:t> </a:t>
            </a:r>
            <a:r>
              <a:rPr lang="en-MY" sz="2000" b="1" dirty="0" err="1"/>
              <a:t>kecil</a:t>
            </a:r>
            <a:r>
              <a:rPr lang="en-MY" sz="2000" b="1" dirty="0"/>
              <a:t>, </a:t>
            </a:r>
            <a:r>
              <a:rPr lang="en-MY" sz="2000" b="1" dirty="0" err="1"/>
              <a:t>menentukan</a:t>
            </a:r>
            <a:r>
              <a:rPr lang="en-MY" sz="2000" b="1" dirty="0"/>
              <a:t> </a:t>
            </a:r>
            <a:r>
              <a:rPr lang="en-MY" sz="2000" b="1" dirty="0" err="1"/>
              <a:t>bagaimana</a:t>
            </a:r>
            <a:r>
              <a:rPr lang="en-MY" sz="2000" b="1" dirty="0"/>
              <a:t> </a:t>
            </a:r>
            <a:r>
              <a:rPr lang="en-MY" sz="2000" b="1" dirty="0" err="1"/>
              <a:t>bahagian</a:t>
            </a:r>
            <a:r>
              <a:rPr lang="en-MY" sz="2000" b="1" dirty="0"/>
              <a:t> </a:t>
            </a:r>
            <a:r>
              <a:rPr lang="en-MY" sz="2000" b="1" dirty="0" err="1"/>
              <a:t>struktur</a:t>
            </a:r>
            <a:r>
              <a:rPr lang="en-MY" sz="2000" b="1" dirty="0"/>
              <a:t> </a:t>
            </a:r>
            <a:r>
              <a:rPr lang="en-MY" sz="2000" b="1" dirty="0" err="1"/>
              <a:t>keseluruhan</a:t>
            </a:r>
            <a:r>
              <a:rPr lang="en-MY" sz="2000" b="1" dirty="0"/>
              <a:t> </a:t>
            </a:r>
            <a:r>
              <a:rPr lang="en-MY" sz="2000" b="1" dirty="0" err="1"/>
              <a:t>atau</a:t>
            </a:r>
            <a:r>
              <a:rPr lang="en-MY" sz="2000" b="1" dirty="0"/>
              <a:t> </a:t>
            </a:r>
            <a:r>
              <a:rPr lang="en-MY" sz="2000" b="1" dirty="0" err="1"/>
              <a:t>matlamat</a:t>
            </a:r>
            <a:r>
              <a:rPr lang="en-MY" sz="2000" b="1" dirty="0"/>
              <a:t> </a:t>
            </a:r>
            <a:r>
              <a:rPr lang="en-MY" sz="2000" b="1" dirty="0" err="1"/>
              <a:t>berkaitan</a:t>
            </a:r>
            <a:r>
              <a:rPr lang="en-MY" sz="2000" b="1" dirty="0"/>
              <a:t> </a:t>
            </a:r>
            <a:r>
              <a:rPr lang="en-MY" sz="2000" b="1" dirty="0" err="1"/>
              <a:t>antara</a:t>
            </a:r>
            <a:r>
              <a:rPr lang="en-MY" sz="2000" b="1" dirty="0"/>
              <a:t> </a:t>
            </a:r>
            <a:r>
              <a:rPr lang="en-MY" sz="2000" b="1" dirty="0" err="1"/>
              <a:t>satu</a:t>
            </a:r>
            <a:r>
              <a:rPr lang="en-MY" sz="2000" b="1" dirty="0"/>
              <a:t> </a:t>
            </a:r>
            <a:r>
              <a:rPr lang="en-MY" sz="2000" b="1" dirty="0" err="1"/>
              <a:t>sama</a:t>
            </a:r>
            <a:r>
              <a:rPr lang="en-MY" sz="2000" b="1" dirty="0"/>
              <a:t> lain.</a:t>
            </a:r>
            <a:endParaRPr lang="en-US" sz="2000" b="1" dirty="0"/>
          </a:p>
          <a:p>
            <a:r>
              <a:rPr lang="en-MY" sz="2000" b="1" dirty="0"/>
              <a:t> </a:t>
            </a:r>
            <a:endParaRPr lang="en-US" sz="2400" b="1" dirty="0"/>
          </a:p>
          <a:p>
            <a:pPr lvl="0"/>
            <a:r>
              <a:rPr lang="en-US" sz="2400" b="1" dirty="0" smtClean="0">
                <a:solidFill>
                  <a:srgbClr val="660033"/>
                </a:solidFill>
                <a:latin typeface="ArabBruD" pitchFamily="66" charset="0"/>
              </a:rPr>
              <a:t>MENILA</a:t>
            </a:r>
            <a:r>
              <a:rPr lang="en-US" sz="2000" b="1" dirty="0" smtClean="0">
                <a:solidFill>
                  <a:srgbClr val="660033"/>
                </a:solidFill>
                <a:latin typeface="ArabBruD" pitchFamily="66" charset="0"/>
              </a:rPr>
              <a:t>I</a:t>
            </a:r>
          </a:p>
          <a:p>
            <a:r>
              <a:rPr lang="en-MY" sz="2000" b="1" dirty="0" err="1" smtClean="0"/>
              <a:t>Membuat</a:t>
            </a:r>
            <a:r>
              <a:rPr lang="en-MY" sz="2000" b="1" dirty="0" smtClean="0"/>
              <a:t> </a:t>
            </a:r>
            <a:r>
              <a:rPr lang="en-MY" sz="2000" b="1" dirty="0" err="1"/>
              <a:t>pertimbangan</a:t>
            </a:r>
            <a:r>
              <a:rPr lang="en-MY" sz="2000" b="1" dirty="0"/>
              <a:t> </a:t>
            </a:r>
            <a:r>
              <a:rPr lang="en-MY" sz="2000" b="1" dirty="0" err="1"/>
              <a:t>berdasarkan</a:t>
            </a:r>
            <a:r>
              <a:rPr lang="en-MY" sz="2000" b="1" dirty="0"/>
              <a:t> </a:t>
            </a:r>
            <a:r>
              <a:rPr lang="en-MY" sz="2000" b="1" dirty="0" err="1"/>
              <a:t>kriteria</a:t>
            </a:r>
            <a:r>
              <a:rPr lang="en-MY" sz="2000" b="1" dirty="0"/>
              <a:t> </a:t>
            </a:r>
            <a:r>
              <a:rPr lang="en-MY" sz="2000" b="1" dirty="0" err="1"/>
              <a:t>dan</a:t>
            </a:r>
            <a:r>
              <a:rPr lang="en-MY" sz="2000" b="1" dirty="0"/>
              <a:t> standard </a:t>
            </a:r>
            <a:r>
              <a:rPr lang="en-MY" sz="2000" b="1" dirty="0" err="1"/>
              <a:t>melalui</a:t>
            </a:r>
            <a:r>
              <a:rPr lang="en-MY" sz="2000" b="1" dirty="0"/>
              <a:t> </a:t>
            </a:r>
            <a:r>
              <a:rPr lang="en-MY" sz="2000" b="1" dirty="0" err="1"/>
              <a:t>memeriksa</a:t>
            </a:r>
            <a:r>
              <a:rPr lang="en-MY" sz="2000" b="1" dirty="0"/>
              <a:t> </a:t>
            </a:r>
            <a:r>
              <a:rPr lang="en-MY" sz="2000" b="1" dirty="0" err="1"/>
              <a:t>dan</a:t>
            </a:r>
            <a:r>
              <a:rPr lang="en-MY" sz="2000" b="1" dirty="0"/>
              <a:t> </a:t>
            </a:r>
            <a:r>
              <a:rPr lang="en-MY" sz="2000" b="1" dirty="0" err="1"/>
              <a:t>mengkritik</a:t>
            </a:r>
            <a:r>
              <a:rPr lang="en-MY" sz="2000" b="1" dirty="0"/>
              <a:t>.</a:t>
            </a:r>
            <a:endParaRPr lang="en-US" sz="2000" b="1" dirty="0"/>
          </a:p>
          <a:p>
            <a:r>
              <a:rPr lang="en-MY" sz="2000" b="1" dirty="0"/>
              <a:t> </a:t>
            </a:r>
            <a:endParaRPr lang="en-US" sz="2000" b="1" dirty="0"/>
          </a:p>
          <a:p>
            <a:pPr lvl="0"/>
            <a:r>
              <a:rPr lang="en-US" sz="2400" b="1" dirty="0" smtClean="0">
                <a:solidFill>
                  <a:srgbClr val="006600"/>
                </a:solidFill>
                <a:latin typeface="ArabBruD" pitchFamily="66" charset="0"/>
              </a:rPr>
              <a:t>MENCIPTA </a:t>
            </a:r>
          </a:p>
          <a:p>
            <a:r>
              <a:rPr lang="en-MY" sz="2000" b="1" dirty="0" err="1" smtClean="0"/>
              <a:t>Menyatukan</a:t>
            </a:r>
            <a:r>
              <a:rPr lang="en-MY" sz="2000" b="1" dirty="0" smtClean="0"/>
              <a:t> </a:t>
            </a:r>
            <a:r>
              <a:rPr lang="en-MY" sz="2000" b="1" dirty="0" err="1"/>
              <a:t>elemen</a:t>
            </a:r>
            <a:r>
              <a:rPr lang="en-MY" sz="2000" b="1" dirty="0"/>
              <a:t> </a:t>
            </a:r>
            <a:r>
              <a:rPr lang="en-MY" sz="2000" b="1" dirty="0" err="1"/>
              <a:t>untuk</a:t>
            </a:r>
            <a:r>
              <a:rPr lang="en-MY" sz="2000" b="1" dirty="0"/>
              <a:t> </a:t>
            </a:r>
            <a:r>
              <a:rPr lang="en-MY" sz="2000" b="1" dirty="0" err="1"/>
              <a:t>membentuk</a:t>
            </a:r>
            <a:r>
              <a:rPr lang="en-MY" sz="2000" b="1" dirty="0"/>
              <a:t> </a:t>
            </a:r>
            <a:r>
              <a:rPr lang="en-MY" sz="2000" b="1" dirty="0" err="1"/>
              <a:t>sesuatu</a:t>
            </a:r>
            <a:r>
              <a:rPr lang="en-MY" sz="2000" b="1" dirty="0"/>
              <a:t>; </a:t>
            </a:r>
            <a:r>
              <a:rPr lang="en-MY" sz="2000" b="1" dirty="0" err="1"/>
              <a:t>menyusun</a:t>
            </a:r>
            <a:r>
              <a:rPr lang="en-MY" sz="2000" b="1" dirty="0"/>
              <a:t>, </a:t>
            </a:r>
            <a:r>
              <a:rPr lang="en-MY" sz="2000" b="1" dirty="0" err="1"/>
              <a:t>menjana</a:t>
            </a:r>
            <a:r>
              <a:rPr lang="en-MY" sz="2000" b="1" dirty="0"/>
              <a:t>, </a:t>
            </a:r>
            <a:r>
              <a:rPr lang="en-MY" sz="2000" b="1" dirty="0" err="1"/>
              <a:t>merancang</a:t>
            </a:r>
            <a:r>
              <a:rPr lang="en-MY" sz="2000" b="1" dirty="0"/>
              <a:t> </a:t>
            </a:r>
            <a:r>
              <a:rPr lang="en-MY" sz="2000" b="1" dirty="0" err="1"/>
              <a:t>atau</a:t>
            </a:r>
            <a:r>
              <a:rPr lang="en-MY" sz="2000" b="1" dirty="0"/>
              <a:t> </a:t>
            </a:r>
            <a:r>
              <a:rPr lang="en-MY" sz="2000" b="1" dirty="0" err="1"/>
              <a:t>menghasilkan</a:t>
            </a:r>
            <a:r>
              <a:rPr lang="en-MY" sz="2000" b="1" dirty="0"/>
              <a:t> </a:t>
            </a:r>
            <a:r>
              <a:rPr lang="en-MY" sz="2000" b="1" dirty="0" err="1"/>
              <a:t>semula</a:t>
            </a:r>
            <a:r>
              <a:rPr lang="en-MY" sz="2000" b="1" dirty="0"/>
              <a:t> </a:t>
            </a:r>
            <a:r>
              <a:rPr lang="en-MY" sz="2000" b="1" dirty="0" err="1"/>
              <a:t>elemen</a:t>
            </a:r>
            <a:r>
              <a:rPr lang="en-MY" sz="2000" b="1" dirty="0"/>
              <a:t>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corak</a:t>
            </a:r>
            <a:r>
              <a:rPr lang="en-MY" sz="2000" b="1" dirty="0"/>
              <a:t> </a:t>
            </a:r>
            <a:r>
              <a:rPr lang="en-MY" sz="2000" b="1" dirty="0" err="1"/>
              <a:t>atau</a:t>
            </a:r>
            <a:r>
              <a:rPr lang="en-MY" sz="2000" b="1" dirty="0"/>
              <a:t> </a:t>
            </a:r>
            <a:r>
              <a:rPr lang="en-MY" sz="2000" b="1" dirty="0" err="1"/>
              <a:t>struktur</a:t>
            </a:r>
            <a:r>
              <a:rPr lang="en-MY" sz="2000" b="1" dirty="0"/>
              <a:t> yang </a:t>
            </a:r>
            <a:r>
              <a:rPr lang="en-MY" sz="2000" b="1" dirty="0" err="1"/>
              <a:t>baharu</a:t>
            </a:r>
            <a:r>
              <a:rPr lang="en-MY" sz="2000" b="1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781577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133600"/>
            <a:ext cx="6835727" cy="3718726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/>
              <a:t>Soalan</a:t>
            </a:r>
            <a:r>
              <a:rPr lang="en-US" sz="2600" b="1" dirty="0"/>
              <a:t> yang </a:t>
            </a:r>
            <a:r>
              <a:rPr lang="en-US" sz="2600" b="1" dirty="0" err="1"/>
              <a:t>memerlukan</a:t>
            </a:r>
            <a:r>
              <a:rPr lang="en-US" sz="2600" b="1" dirty="0"/>
              <a:t> </a:t>
            </a:r>
            <a:r>
              <a:rPr lang="en-US" sz="2600" b="1" dirty="0" err="1"/>
              <a:t>kemahiran</a:t>
            </a:r>
            <a:r>
              <a:rPr lang="en-US" sz="2600" b="1" dirty="0"/>
              <a:t> </a:t>
            </a:r>
            <a:r>
              <a:rPr lang="en-US" sz="2600" b="1" dirty="0" err="1"/>
              <a:t>berfikir</a:t>
            </a:r>
            <a:r>
              <a:rPr lang="en-US" sz="2600" b="1" dirty="0"/>
              <a:t> </a:t>
            </a:r>
            <a:r>
              <a:rPr lang="en-US" sz="2600" b="1" dirty="0" err="1"/>
              <a:t>aras</a:t>
            </a:r>
            <a:r>
              <a:rPr lang="en-US" sz="2600" b="1" dirty="0"/>
              <a:t> </a:t>
            </a:r>
            <a:r>
              <a:rPr lang="en-US" sz="2600" b="1" dirty="0" err="1"/>
              <a:t>tinggi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perlu</a:t>
            </a:r>
            <a:r>
              <a:rPr lang="en-US" sz="2600" b="1" dirty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bagi</a:t>
            </a:r>
            <a:r>
              <a:rPr lang="en-US" sz="2600" b="1" dirty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membolehkan</a:t>
            </a:r>
            <a:r>
              <a:rPr lang="en-US" sz="2600" b="1" dirty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murid</a:t>
            </a:r>
            <a:r>
              <a:rPr lang="en-US" sz="2600" b="1" dirty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untuk</a:t>
            </a:r>
            <a:r>
              <a:rPr lang="en-US" sz="2600" b="1" dirty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mengaplikasi</a:t>
            </a:r>
            <a:r>
              <a:rPr lang="en-US" sz="2600" b="1" dirty="0">
                <a:solidFill>
                  <a:srgbClr val="3366FF"/>
                </a:solidFill>
              </a:rPr>
              <a:t>, </a:t>
            </a:r>
            <a:r>
              <a:rPr lang="en-US" sz="2600" b="1" dirty="0" err="1">
                <a:solidFill>
                  <a:srgbClr val="3366FF"/>
                </a:solidFill>
              </a:rPr>
              <a:t>menganalisis</a:t>
            </a:r>
            <a:r>
              <a:rPr lang="en-US" sz="2600" b="1" dirty="0">
                <a:solidFill>
                  <a:srgbClr val="3366FF"/>
                </a:solidFill>
              </a:rPr>
              <a:t>, </a:t>
            </a:r>
            <a:r>
              <a:rPr lang="en-US" sz="2600" b="1" dirty="0" err="1" smtClean="0">
                <a:solidFill>
                  <a:srgbClr val="3366FF"/>
                </a:solidFill>
              </a:rPr>
              <a:t>menilai</a:t>
            </a:r>
            <a:r>
              <a:rPr lang="en-US" sz="2600" b="1" dirty="0" smtClean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dan</a:t>
            </a:r>
            <a:r>
              <a:rPr lang="en-US" sz="2600" b="1" dirty="0">
                <a:solidFill>
                  <a:srgbClr val="3366FF"/>
                </a:solidFill>
              </a:rPr>
              <a:t> </a:t>
            </a:r>
            <a:r>
              <a:rPr lang="en-US" sz="2600" b="1" dirty="0" err="1" smtClean="0">
                <a:solidFill>
                  <a:srgbClr val="3366FF"/>
                </a:solidFill>
              </a:rPr>
              <a:t>mencipta</a:t>
            </a:r>
            <a:r>
              <a:rPr lang="en-US" sz="2600" b="1" dirty="0" smtClean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suatu</a:t>
            </a:r>
            <a:r>
              <a:rPr lang="en-US" sz="2600" b="1" dirty="0">
                <a:solidFill>
                  <a:srgbClr val="3366FF"/>
                </a:solidFill>
              </a:rPr>
              <a:t> </a:t>
            </a:r>
            <a:r>
              <a:rPr lang="en-US" sz="2600" b="1" dirty="0" err="1">
                <a:solidFill>
                  <a:srgbClr val="3366FF"/>
                </a:solidFill>
              </a:rPr>
              <a:t>maklumat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daripada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/>
              <a:t>sekadar</a:t>
            </a:r>
            <a:r>
              <a:rPr lang="en-US" sz="2600" b="1" dirty="0"/>
              <a:t> </a:t>
            </a:r>
            <a:r>
              <a:rPr lang="en-US" sz="2600" b="1" dirty="0" err="1"/>
              <a:t>menyatakan</a:t>
            </a:r>
            <a:r>
              <a:rPr lang="en-US" sz="2600" b="1" dirty="0"/>
              <a:t> </a:t>
            </a:r>
            <a:r>
              <a:rPr lang="en-US" sz="2600" b="1" dirty="0" err="1"/>
              <a:t>semula</a:t>
            </a:r>
            <a:r>
              <a:rPr lang="en-US" sz="2600" b="1" dirty="0"/>
              <a:t> </a:t>
            </a:r>
            <a:r>
              <a:rPr lang="en-US" sz="2600" b="1" dirty="0" err="1"/>
              <a:t>fakta</a:t>
            </a:r>
            <a:r>
              <a:rPr lang="en-US" sz="2600" b="1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7772400" cy="1548902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pPr algn="ctr"/>
            <a:r>
              <a:rPr lang="en-US" sz="3100" b="1" u="sng" dirty="0"/>
              <a:t>SOALAN YANG MEMERLUKAN </a:t>
            </a:r>
          </a:p>
          <a:p>
            <a:pPr algn="ctr"/>
            <a:r>
              <a:rPr lang="en-US" sz="3100" b="1" u="sng" dirty="0"/>
              <a:t>KEMAHIRAN BERFIKIR ARAS TINGGI</a:t>
            </a:r>
          </a:p>
          <a:p>
            <a:pPr algn="ctr"/>
            <a:r>
              <a:rPr lang="en-US" sz="3100" b="1" u="sng" dirty="0"/>
              <a:t>(KBAT) </a:t>
            </a:r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xmlns="" val="7762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9230" y="3952096"/>
            <a:ext cx="4906091" cy="2826174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r>
              <a:rPr lang="en-US" sz="2600" b="1" i="1" dirty="0"/>
              <a:t>If we want students to develop the capacity to think, reason, and problem solve then we need to start with high-level, cognitively complex tasks. </a:t>
            </a:r>
            <a:endParaRPr lang="en-US" sz="2600" b="1" dirty="0"/>
          </a:p>
          <a:p>
            <a:pPr algn="r"/>
            <a:r>
              <a:rPr lang="de-DE" sz="2000" b="1" i="1" dirty="0"/>
              <a:t>Stein &amp; Lane 1996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6119"/>
            <a:ext cx="9144000" cy="110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155" y="2024802"/>
            <a:ext cx="5766631" cy="2118288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r>
              <a:rPr lang="en-US" sz="2600" b="1" dirty="0" err="1"/>
              <a:t>Menghasilkan</a:t>
            </a:r>
            <a:r>
              <a:rPr lang="en-US" sz="2600" b="1" dirty="0"/>
              <a:t> modal </a:t>
            </a:r>
            <a:r>
              <a:rPr lang="en-US" sz="2600" b="1" dirty="0" err="1"/>
              <a:t>insan</a:t>
            </a:r>
            <a:r>
              <a:rPr lang="en-US" sz="2600" b="1" dirty="0"/>
              <a:t> yang </a:t>
            </a:r>
            <a:r>
              <a:rPr lang="en-US" sz="2600" b="1" dirty="0" err="1"/>
              <a:t>cerdas</a:t>
            </a:r>
            <a:r>
              <a:rPr lang="en-US" sz="2600" b="1" dirty="0"/>
              <a:t>, </a:t>
            </a:r>
            <a:r>
              <a:rPr lang="en-US" sz="2600" b="1" dirty="0" err="1"/>
              <a:t>kreatif</a:t>
            </a:r>
            <a:r>
              <a:rPr lang="en-US" sz="2600" b="1" dirty="0"/>
              <a:t> </a:t>
            </a:r>
            <a:r>
              <a:rPr lang="en-US" sz="2600" b="1" dirty="0" err="1"/>
              <a:t>dan</a:t>
            </a:r>
            <a:r>
              <a:rPr lang="en-US" sz="2600" b="1" dirty="0"/>
              <a:t> </a:t>
            </a:r>
            <a:r>
              <a:rPr lang="en-US" sz="2600" b="1" dirty="0" err="1"/>
              <a:t>inovatif</a:t>
            </a:r>
            <a:r>
              <a:rPr lang="en-US" sz="2600" b="1" dirty="0"/>
              <a:t> </a:t>
            </a:r>
            <a:r>
              <a:rPr lang="en-US" sz="2600" b="1" dirty="0" err="1"/>
              <a:t>bagi</a:t>
            </a:r>
            <a:r>
              <a:rPr lang="en-US" sz="2600" b="1" dirty="0"/>
              <a:t> </a:t>
            </a:r>
            <a:r>
              <a:rPr lang="en-US" sz="2600" b="1" dirty="0" err="1"/>
              <a:t>memenuhi</a:t>
            </a:r>
            <a:r>
              <a:rPr lang="en-US" sz="2600" b="1" dirty="0"/>
              <a:t> </a:t>
            </a:r>
            <a:r>
              <a:rPr lang="en-US" sz="2600" b="1" dirty="0" err="1"/>
              <a:t>cabaran</a:t>
            </a:r>
            <a:r>
              <a:rPr lang="en-US" sz="2600" b="1" dirty="0"/>
              <a:t> </a:t>
            </a:r>
            <a:r>
              <a:rPr lang="en-US" sz="2600" b="1" dirty="0" err="1"/>
              <a:t>abad</a:t>
            </a:r>
            <a:r>
              <a:rPr lang="en-US" sz="2600" b="1" dirty="0"/>
              <a:t> ke-21 agar </a:t>
            </a:r>
            <a:r>
              <a:rPr lang="en-US" sz="2600" b="1" dirty="0" err="1"/>
              <a:t>negara</a:t>
            </a:r>
            <a:r>
              <a:rPr lang="en-US" sz="2600" b="1" dirty="0"/>
              <a:t> </a:t>
            </a:r>
            <a:r>
              <a:rPr lang="en-US" sz="2600" b="1" dirty="0" err="1"/>
              <a:t>mampu</a:t>
            </a:r>
            <a:r>
              <a:rPr lang="en-US" sz="2600" b="1" dirty="0"/>
              <a:t> </a:t>
            </a:r>
            <a:r>
              <a:rPr lang="en-US" sz="2600" b="1" dirty="0" err="1"/>
              <a:t>bersaing</a:t>
            </a:r>
            <a:r>
              <a:rPr lang="en-US" sz="2600" b="1" dirty="0"/>
              <a:t> di </a:t>
            </a:r>
            <a:r>
              <a:rPr lang="en-US" sz="2600" b="1" dirty="0" err="1"/>
              <a:t>persada</a:t>
            </a:r>
            <a:r>
              <a:rPr lang="en-US" sz="2600" b="1" dirty="0"/>
              <a:t> </a:t>
            </a:r>
            <a:r>
              <a:rPr lang="en-US" sz="2600" b="1" dirty="0" err="1"/>
              <a:t>dunia</a:t>
            </a:r>
            <a:r>
              <a:rPr lang="en-US" sz="2600" b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621766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643" y="356367"/>
            <a:ext cx="6916719" cy="1091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200281"/>
            <a:ext cx="8305800" cy="5288387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pPr marL="364383" indent="-364383">
              <a:buFont typeface="Arial"/>
              <a:buChar char="•"/>
            </a:pPr>
            <a:r>
              <a:rPr lang="en-US" sz="2400" b="1" dirty="0" err="1"/>
              <a:t>Berubah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arah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daripada</a:t>
            </a:r>
            <a:r>
              <a:rPr lang="en-US" sz="2400" b="1" dirty="0"/>
              <a:t> </a:t>
            </a:r>
            <a:r>
              <a:rPr lang="en-US" sz="2400" b="1" dirty="0" err="1"/>
              <a:t>kefahaman</a:t>
            </a:r>
            <a:r>
              <a:rPr lang="en-US" sz="2400" b="1" dirty="0"/>
              <a:t> </a:t>
            </a:r>
            <a:r>
              <a:rPr lang="en-US" sz="2400" b="1" dirty="0" err="1"/>
              <a:t>asas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i="1" dirty="0"/>
              <a:t>rote memorization</a:t>
            </a:r>
            <a:r>
              <a:rPr lang="en-US" sz="2400" b="1" dirty="0"/>
              <a:t> (</a:t>
            </a:r>
            <a:r>
              <a:rPr lang="en-US" sz="2400" b="1" dirty="0" err="1"/>
              <a:t>Hafalan</a:t>
            </a:r>
            <a:r>
              <a:rPr lang="en-US" sz="2400" b="1" dirty="0"/>
              <a:t>).</a:t>
            </a:r>
          </a:p>
          <a:p>
            <a:endParaRPr lang="en-US" sz="2400" b="1" dirty="0"/>
          </a:p>
          <a:p>
            <a:pPr marL="364383" indent="-364383">
              <a:buFont typeface="Arial"/>
              <a:buChar char="•"/>
            </a:pP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tahap</a:t>
            </a:r>
            <a:r>
              <a:rPr lang="en-US" sz="2400" b="1" dirty="0"/>
              <a:t> </a:t>
            </a:r>
            <a:r>
              <a:rPr lang="en-US" sz="2400" b="1" dirty="0" err="1"/>
              <a:t>kefahaman</a:t>
            </a:r>
            <a:r>
              <a:rPr lang="en-US" sz="2400" b="1" dirty="0"/>
              <a:t> </a:t>
            </a:r>
            <a:r>
              <a:rPr lang="en-US" sz="2400" b="1" dirty="0" smtClean="0"/>
              <a:t>yang </a:t>
            </a:r>
            <a:r>
              <a:rPr lang="en-US" sz="2400" b="1" dirty="0" err="1" smtClean="0"/>
              <a:t>mendalam</a:t>
            </a:r>
            <a:endParaRPr lang="en-US" sz="2400" b="1" dirty="0"/>
          </a:p>
          <a:p>
            <a:endParaRPr lang="en-US" sz="2400" b="1" dirty="0"/>
          </a:p>
          <a:p>
            <a:pPr marL="364383" indent="-364383">
              <a:buFont typeface="Arial"/>
              <a:buChar char="•"/>
            </a:pP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menjustifikasikan</a:t>
            </a:r>
            <a:r>
              <a:rPr lang="en-US" sz="2400" b="1" dirty="0"/>
              <a:t> </a:t>
            </a:r>
            <a:r>
              <a:rPr lang="en-US" sz="2400" b="1" dirty="0" err="1"/>
              <a:t>penyelesaian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dapatan</a:t>
            </a:r>
            <a:r>
              <a:rPr lang="en-US" sz="2400" b="1" dirty="0"/>
              <a:t>. </a:t>
            </a:r>
          </a:p>
          <a:p>
            <a:endParaRPr lang="en-US" sz="2400" b="1" dirty="0"/>
          </a:p>
          <a:p>
            <a:pPr marL="364383" indent="-364383">
              <a:buFont typeface="Arial"/>
              <a:buChar char="•"/>
            </a:pPr>
            <a:r>
              <a:rPr lang="en-US" sz="2400" b="1" dirty="0" err="1"/>
              <a:t>Konsep</a:t>
            </a:r>
            <a:r>
              <a:rPr lang="en-US" sz="2400" b="1" dirty="0"/>
              <a:t> </a:t>
            </a:r>
            <a:r>
              <a:rPr lang="en-US" sz="2400" b="1" dirty="0" err="1"/>
              <a:t>matematik</a:t>
            </a:r>
            <a:r>
              <a:rPr lang="en-US" sz="2400" b="1" dirty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sains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dapat</a:t>
            </a:r>
            <a:r>
              <a:rPr lang="en-US" sz="2400" b="1" dirty="0" smtClean="0"/>
              <a:t> </a:t>
            </a:r>
            <a:r>
              <a:rPr lang="en-US" sz="2400" b="1" dirty="0" err="1"/>
              <a:t>dipelajari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berkesan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HOTs. </a:t>
            </a:r>
          </a:p>
          <a:p>
            <a:endParaRPr lang="en-US" sz="2400" b="1" dirty="0"/>
          </a:p>
          <a:p>
            <a:pPr marL="364383" indent="-364383">
              <a:buFont typeface="Arial"/>
              <a:buChar char="•"/>
            </a:pP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keupayaan</a:t>
            </a:r>
            <a:r>
              <a:rPr lang="en-US" sz="2400" b="1" dirty="0"/>
              <a:t> </a:t>
            </a:r>
            <a:r>
              <a:rPr lang="en-US" sz="2400" b="1" dirty="0" err="1"/>
              <a:t>murid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menyiasat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meneroka</a:t>
            </a:r>
            <a:r>
              <a:rPr lang="en-US" sz="2400" b="1" dirty="0"/>
              <a:t> idea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kurikulum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memerlukan</a:t>
            </a:r>
            <a:r>
              <a:rPr lang="en-US" sz="2400" b="1" dirty="0" smtClean="0"/>
              <a:t> </a:t>
            </a:r>
            <a:r>
              <a:rPr lang="en-US" sz="2400" b="1" dirty="0"/>
              <a:t>HOTs. </a:t>
            </a:r>
          </a:p>
        </p:txBody>
      </p:sp>
    </p:spTree>
    <p:extLst>
      <p:ext uri="{BB962C8B-B14F-4D97-AF65-F5344CB8AC3E}">
        <p14:creationId xmlns="" xmlns:p14="http://schemas.microsoft.com/office/powerpoint/2010/main" val="1892173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AT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536" y="1"/>
            <a:ext cx="9054464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AT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AT 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05" t="5051" r="3280" b="4034"/>
          <a:stretch>
            <a:fillRect/>
          </a:stretch>
        </p:blipFill>
        <p:spPr>
          <a:xfrm>
            <a:off x="141790" y="152400"/>
            <a:ext cx="9002210" cy="6553200"/>
          </a:xfrm>
        </p:spPr>
      </p:pic>
      <p:sp>
        <p:nvSpPr>
          <p:cNvPr id="3" name="Rectangle 2"/>
          <p:cNvSpPr/>
          <p:nvPr/>
        </p:nvSpPr>
        <p:spPr>
          <a:xfrm>
            <a:off x="457200" y="381000"/>
            <a:ext cx="7772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CIRI ITEM KBAT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AT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006" b="32794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337878" cy="1225736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Bagaimana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meningkatkan</a:t>
            </a:r>
            <a:r>
              <a:rPr lang="en-US" sz="3600" b="1" dirty="0">
                <a:solidFill>
                  <a:srgbClr val="0000FF"/>
                </a:solidFill>
              </a:rPr>
              <a:t> HOTs?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018509" cy="5249915"/>
          </a:xfrm>
          <a:prstGeom prst="rect">
            <a:avLst/>
          </a:prstGeom>
          <a:noFill/>
        </p:spPr>
        <p:txBody>
          <a:bodyPr wrap="none" lIns="116602" tIns="58301" rIns="116602" bIns="58301" rtlCol="0">
            <a:spAutoFit/>
          </a:bodyPr>
          <a:lstStyle/>
          <a:p>
            <a:r>
              <a:rPr lang="en-US" sz="2300" b="1" dirty="0" err="1"/>
              <a:t>Perlu</a:t>
            </a:r>
            <a:r>
              <a:rPr lang="en-US" sz="2300" b="1" dirty="0"/>
              <a:t> </a:t>
            </a:r>
            <a:r>
              <a:rPr lang="en-US" sz="2300" b="1" dirty="0" err="1"/>
              <a:t>kepada</a:t>
            </a:r>
            <a:r>
              <a:rPr lang="en-US" sz="2300" b="1" dirty="0"/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transformasi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/>
              <a:t>dalam</a:t>
            </a:r>
            <a:r>
              <a:rPr lang="en-US" sz="2300" b="1" dirty="0"/>
              <a:t> </a:t>
            </a:r>
            <a:r>
              <a:rPr lang="en-US" sz="2300" b="1" dirty="0" err="1"/>
              <a:t>PdP</a:t>
            </a:r>
            <a:r>
              <a:rPr lang="en-US" sz="2300" b="1" dirty="0"/>
              <a:t>: </a:t>
            </a:r>
          </a:p>
          <a:p>
            <a:endParaRPr lang="en-US" sz="2300" b="1" dirty="0"/>
          </a:p>
          <a:p>
            <a:r>
              <a:rPr lang="en-US" sz="2300" b="1" dirty="0"/>
              <a:t>Guru </a:t>
            </a:r>
            <a:r>
              <a:rPr lang="en-US" sz="2300" b="1" dirty="0" err="1"/>
              <a:t>perlu</a:t>
            </a:r>
            <a:r>
              <a:rPr lang="en-US" sz="2300" b="1" dirty="0"/>
              <a:t> </a:t>
            </a:r>
            <a:r>
              <a:rPr lang="en-US" sz="2300" b="1" dirty="0" err="1"/>
              <a:t>berubah</a:t>
            </a:r>
            <a:r>
              <a:rPr lang="en-US" sz="2300" b="1" dirty="0"/>
              <a:t> </a:t>
            </a:r>
            <a:r>
              <a:rPr lang="en-US" sz="2300" b="1" dirty="0" err="1"/>
              <a:t>cara</a:t>
            </a:r>
            <a:r>
              <a:rPr lang="en-US" sz="2300" b="1" dirty="0"/>
              <a:t>: </a:t>
            </a:r>
          </a:p>
          <a:p>
            <a:pPr marL="364383" indent="-364383">
              <a:lnSpc>
                <a:spcPct val="150000"/>
              </a:lnSpc>
              <a:buFont typeface="Arial"/>
              <a:buChar char="•"/>
            </a:pPr>
            <a:r>
              <a:rPr lang="en-US" sz="2300" b="1" dirty="0" err="1"/>
              <a:t>Berfikir</a:t>
            </a:r>
            <a:r>
              <a:rPr lang="en-US" sz="2300" b="1" dirty="0"/>
              <a:t> </a:t>
            </a:r>
          </a:p>
          <a:p>
            <a:pPr marL="364383" indent="-364383">
              <a:lnSpc>
                <a:spcPct val="150000"/>
              </a:lnSpc>
              <a:buFont typeface="Arial"/>
              <a:buChar char="•"/>
            </a:pPr>
            <a:r>
              <a:rPr lang="en-US" sz="2300" b="1" dirty="0" err="1"/>
              <a:t>Mengajar</a:t>
            </a:r>
            <a:r>
              <a:rPr lang="en-US" sz="2300" b="1" dirty="0"/>
              <a:t> - </a:t>
            </a:r>
            <a:r>
              <a:rPr lang="en-US" sz="2300" b="1" dirty="0" err="1"/>
              <a:t>kurangkan</a:t>
            </a:r>
            <a:r>
              <a:rPr lang="en-US" sz="2300" b="1" dirty="0"/>
              <a:t> chalk and talk, </a:t>
            </a:r>
            <a:r>
              <a:rPr lang="en-US" sz="2300" b="1" dirty="0" err="1" smtClean="0"/>
              <a:t>perbanyakkan</a:t>
            </a:r>
            <a:endParaRPr lang="en-US" sz="2300" b="1" dirty="0" smtClean="0"/>
          </a:p>
          <a:p>
            <a:pPr marL="364383" indent="-364383">
              <a:lnSpc>
                <a:spcPct val="150000"/>
              </a:lnSpc>
            </a:pPr>
            <a:r>
              <a:rPr lang="en-US" sz="2300" b="1" dirty="0" smtClean="0"/>
              <a:t>     </a:t>
            </a:r>
            <a:r>
              <a:rPr lang="en-US" sz="2300" b="1" dirty="0"/>
              <a:t>hands on </a:t>
            </a:r>
          </a:p>
          <a:p>
            <a:pPr marL="364383" indent="-364383">
              <a:lnSpc>
                <a:spcPct val="150000"/>
              </a:lnSpc>
              <a:buFont typeface="Arial"/>
              <a:buChar char="•"/>
            </a:pPr>
            <a:r>
              <a:rPr lang="hu-HU" sz="2300" b="1" dirty="0"/>
              <a:t>Menyoal</a:t>
            </a:r>
          </a:p>
          <a:p>
            <a:pPr marL="364383" indent="-364383">
              <a:lnSpc>
                <a:spcPct val="150000"/>
              </a:lnSpc>
              <a:buFont typeface="Arial"/>
              <a:buChar char="•"/>
            </a:pPr>
            <a:r>
              <a:rPr lang="en-US" sz="2300" b="1" dirty="0" err="1"/>
              <a:t>Memotivasi</a:t>
            </a:r>
            <a:r>
              <a:rPr lang="en-US" sz="2300" b="1" dirty="0"/>
              <a:t> </a:t>
            </a:r>
          </a:p>
          <a:p>
            <a:pPr marL="364383" indent="-364383">
              <a:lnSpc>
                <a:spcPct val="150000"/>
              </a:lnSpc>
              <a:buFont typeface="Arial"/>
              <a:buChar char="•"/>
            </a:pPr>
            <a:r>
              <a:rPr lang="en-US" sz="2300" b="1" dirty="0" err="1"/>
              <a:t>Mentaksir</a:t>
            </a:r>
            <a:r>
              <a:rPr lang="en-US" sz="2300" b="1" dirty="0"/>
              <a:t> </a:t>
            </a:r>
          </a:p>
          <a:p>
            <a:pPr marL="364383" indent="-364383">
              <a:lnSpc>
                <a:spcPct val="150000"/>
              </a:lnSpc>
              <a:buFont typeface="Arial"/>
              <a:buChar char="•"/>
            </a:pPr>
            <a:r>
              <a:rPr lang="en-US" sz="2300" b="1" dirty="0" err="1"/>
              <a:t>Tingkatkan</a:t>
            </a:r>
            <a:r>
              <a:rPr lang="en-US" sz="2300" b="1" dirty="0"/>
              <a:t> </a:t>
            </a:r>
            <a:r>
              <a:rPr lang="en-US" sz="2300" b="1" dirty="0" err="1"/>
              <a:t>kualiti</a:t>
            </a:r>
            <a:r>
              <a:rPr lang="en-US" sz="2300" b="1" dirty="0"/>
              <a:t> </a:t>
            </a:r>
            <a:r>
              <a:rPr lang="en-US" sz="2300" b="1" dirty="0" err="1"/>
              <a:t>tugasan</a:t>
            </a:r>
            <a:r>
              <a:rPr lang="en-US" sz="2300" b="1" dirty="0"/>
              <a:t> yang </a:t>
            </a:r>
            <a:r>
              <a:rPr lang="en-US" sz="2300" b="1" dirty="0" err="1"/>
              <a:t>diberi</a:t>
            </a:r>
            <a:r>
              <a:rPr lang="en-US" sz="2300" b="1" dirty="0"/>
              <a:t> </a:t>
            </a:r>
            <a:r>
              <a:rPr lang="en-US" sz="2300" b="1" dirty="0" err="1"/>
              <a:t>kepada</a:t>
            </a:r>
            <a:r>
              <a:rPr lang="en-US" sz="2300" b="1" dirty="0"/>
              <a:t> </a:t>
            </a:r>
            <a:r>
              <a:rPr lang="en-US" sz="2300" b="1" dirty="0" err="1"/>
              <a:t>murid</a:t>
            </a:r>
            <a:r>
              <a:rPr lang="en-US" sz="2300" b="1" dirty="0"/>
              <a:t> </a:t>
            </a:r>
          </a:p>
          <a:p>
            <a:endParaRPr lang="en-US" sz="2300" b="1" dirty="0"/>
          </a:p>
        </p:txBody>
      </p:sp>
    </p:spTree>
    <p:extLst>
      <p:ext uri="{BB962C8B-B14F-4D97-AF65-F5344CB8AC3E}">
        <p14:creationId xmlns="" xmlns:p14="http://schemas.microsoft.com/office/powerpoint/2010/main" val="3490146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4874" t="17101" r="19165" b="488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764" y="752826"/>
            <a:ext cx="8366477" cy="1533513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pPr algn="ctr"/>
            <a:r>
              <a:rPr lang="en-US" sz="4600" b="1" dirty="0">
                <a:solidFill>
                  <a:srgbClr val="0000FF"/>
                </a:solidFill>
              </a:rPr>
              <a:t>PELAKSANAAN HOTs MENUNTUT 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127" y="2073399"/>
            <a:ext cx="235546" cy="394740"/>
          </a:xfrm>
          <a:prstGeom prst="rect">
            <a:avLst/>
          </a:prstGeom>
          <a:noFill/>
        </p:spPr>
        <p:txBody>
          <a:bodyPr wrap="none" lIns="116602" tIns="58301" rIns="116602" bIns="58301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2772" y="2261446"/>
            <a:ext cx="4933627" cy="3133951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r>
              <a:rPr lang="en-US" sz="2800" b="1" dirty="0"/>
              <a:t>Guru </a:t>
            </a:r>
            <a:r>
              <a:rPr lang="en-US" sz="2800" b="1" dirty="0" err="1"/>
              <a:t>perlu</a:t>
            </a:r>
            <a:r>
              <a:rPr lang="en-US" sz="2800" b="1" dirty="0"/>
              <a:t> </a:t>
            </a:r>
            <a:r>
              <a:rPr lang="en-US" sz="2800" b="1" dirty="0" err="1"/>
              <a:t>merancang</a:t>
            </a:r>
            <a:r>
              <a:rPr lang="en-US" sz="2800" b="1" dirty="0"/>
              <a:t> </a:t>
            </a:r>
            <a:r>
              <a:rPr lang="en-US" sz="2800" b="1" dirty="0" err="1"/>
              <a:t>soalan</a:t>
            </a:r>
            <a:r>
              <a:rPr lang="en-US" sz="2800" b="1" dirty="0"/>
              <a:t>, </a:t>
            </a:r>
            <a:r>
              <a:rPr lang="en-US" sz="2800" b="1" dirty="0" err="1"/>
              <a:t>tugasan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aktiviti</a:t>
            </a:r>
            <a:r>
              <a:rPr lang="en-US" sz="2800" b="1" dirty="0"/>
              <a:t> yang </a:t>
            </a:r>
            <a:r>
              <a:rPr lang="en-US" sz="2800" b="1" dirty="0" err="1"/>
              <a:t>menuntut</a:t>
            </a:r>
            <a:r>
              <a:rPr lang="en-US" sz="2800" b="1" dirty="0"/>
              <a:t> </a:t>
            </a:r>
            <a:r>
              <a:rPr lang="en-US" sz="2800" b="1" dirty="0" err="1"/>
              <a:t>murid</a:t>
            </a:r>
            <a:r>
              <a:rPr lang="en-US" sz="2800" b="1" dirty="0"/>
              <a:t> </a:t>
            </a:r>
            <a:r>
              <a:rPr lang="en-US" sz="2800" b="1" dirty="0" err="1"/>
              <a:t>berfikir</a:t>
            </a:r>
            <a:r>
              <a:rPr lang="en-US" sz="2800" b="1" dirty="0"/>
              <a:t>, </a:t>
            </a:r>
            <a:r>
              <a:rPr lang="en-US" sz="2800" b="1" dirty="0" err="1"/>
              <a:t>berlatih</a:t>
            </a:r>
            <a:r>
              <a:rPr lang="en-US" sz="2800" b="1" dirty="0"/>
              <a:t> </a:t>
            </a:r>
            <a:r>
              <a:rPr lang="en-US" sz="2800" b="1" dirty="0" err="1"/>
              <a:t>berfikir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berterusan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menilai</a:t>
            </a:r>
            <a:r>
              <a:rPr lang="en-US" sz="2800" b="1" dirty="0"/>
              <a:t> </a:t>
            </a:r>
            <a:r>
              <a:rPr lang="en-US" sz="2800" b="1" dirty="0" err="1"/>
              <a:t>pemikiran</a:t>
            </a:r>
            <a:r>
              <a:rPr lang="en-US" sz="2800" b="1" dirty="0"/>
              <a:t> </a:t>
            </a:r>
            <a:r>
              <a:rPr lang="en-US" sz="2800" b="1" dirty="0" err="1"/>
              <a:t>mereka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pemikiran</a:t>
            </a:r>
            <a:r>
              <a:rPr lang="en-US" sz="2800" b="1" dirty="0"/>
              <a:t> </a:t>
            </a:r>
            <a:r>
              <a:rPr lang="en-US" sz="2800" b="1" dirty="0" err="1"/>
              <a:t>individu</a:t>
            </a:r>
            <a:r>
              <a:rPr lang="en-US" sz="2800" b="1" dirty="0"/>
              <a:t> lain. 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562600" y="2743200"/>
            <a:ext cx="3333535" cy="1788157"/>
          </a:xfrm>
          <a:prstGeom prst="cloudCallout">
            <a:avLst>
              <a:gd name="adj1" fmla="val -67968"/>
              <a:gd name="adj2" fmla="val 461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02" tIns="58301" rIns="116602" bIns="58301" rtlCol="0" anchor="ctr"/>
          <a:lstStyle/>
          <a:p>
            <a:endParaRPr lang="en-US" dirty="0"/>
          </a:p>
          <a:p>
            <a:pPr algn="ctr"/>
            <a:r>
              <a:rPr lang="en-US" sz="2300" b="1" i="1" dirty="0"/>
              <a:t>Worthwhile and Rich task </a:t>
            </a:r>
            <a:endParaRPr lang="en-US" sz="2300" b="1" dirty="0"/>
          </a:p>
        </p:txBody>
      </p:sp>
    </p:spTree>
    <p:extLst>
      <p:ext uri="{BB962C8B-B14F-4D97-AF65-F5344CB8AC3E}">
        <p14:creationId xmlns="" xmlns:p14="http://schemas.microsoft.com/office/powerpoint/2010/main" val="3008046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AT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0" t="5051" r="10856" b="7401"/>
          <a:stretch>
            <a:fillRect/>
          </a:stretch>
        </p:blipFill>
        <p:spPr>
          <a:xfrm>
            <a:off x="168797" y="0"/>
            <a:ext cx="8746603" cy="6858000"/>
          </a:xfrm>
        </p:spPr>
      </p:pic>
      <p:sp>
        <p:nvSpPr>
          <p:cNvPr id="3" name="Rectangle 2"/>
          <p:cNvSpPr/>
          <p:nvPr/>
        </p:nvSpPr>
        <p:spPr>
          <a:xfrm>
            <a:off x="533400" y="609600"/>
            <a:ext cx="81534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PERANAN GURU DALAM MENEKANKAN KBAT :</a:t>
            </a:r>
            <a:endParaRPr lang="en-US" sz="28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667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ISU PELAJAR DALAM KBAT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77" t="20832" r="12401" b="9729"/>
          <a:stretch>
            <a:fillRect/>
          </a:stretch>
        </p:blipFill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859682792"/>
              </p:ext>
            </p:extLst>
          </p:nvPr>
        </p:nvGraphicFramePr>
        <p:xfrm>
          <a:off x="838200" y="457200"/>
          <a:ext cx="7467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 smtClean="0"/>
              <a:t>diselesaikan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/>
              <a:t>kaedah</a:t>
            </a:r>
            <a:r>
              <a:rPr lang="en-US" b="1" dirty="0"/>
              <a:t> yang </a:t>
            </a:r>
            <a:r>
              <a:rPr lang="en-US" b="1" dirty="0" err="1" smtClean="0"/>
              <a:t>biasa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pelajar</a:t>
            </a:r>
            <a:r>
              <a:rPr lang="en-US" b="1" dirty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mereplikasikan</a:t>
            </a:r>
            <a:r>
              <a:rPr lang="en-US" b="1" dirty="0" smtClean="0"/>
              <a:t> </a:t>
            </a:r>
            <a:r>
              <a:rPr lang="en-US" b="1" dirty="0" err="1"/>
              <a:t>kaedah</a:t>
            </a:r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dipelajari</a:t>
            </a:r>
            <a:r>
              <a:rPr lang="en-US" b="1" dirty="0" smtClean="0"/>
              <a:t>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 smtClean="0"/>
              <a:t>langkah</a:t>
            </a:r>
            <a:r>
              <a:rPr lang="en-US" b="1" dirty="0" smtClean="0"/>
              <a:t> demi </a:t>
            </a:r>
            <a:r>
              <a:rPr lang="en-US" b="1" dirty="0" err="1"/>
              <a:t>langkah</a:t>
            </a:r>
            <a:r>
              <a:rPr lang="en-US" b="1" dirty="0" smtClean="0"/>
              <a:t>.”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“</a:t>
            </a:r>
            <a:r>
              <a:rPr lang="en-US" b="1" dirty="0" err="1">
                <a:solidFill>
                  <a:srgbClr val="002060"/>
                </a:solidFill>
              </a:rPr>
              <a:t>Masalah</a:t>
            </a:r>
            <a:r>
              <a:rPr lang="en-US" b="1" dirty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memerlukan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analisis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penaakulan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matematik</a:t>
            </a:r>
            <a:r>
              <a:rPr lang="en-US" b="1" dirty="0">
                <a:solidFill>
                  <a:srgbClr val="002060"/>
                </a:solidFill>
              </a:rPr>
              <a:t>; </a:t>
            </a:r>
            <a:r>
              <a:rPr lang="en-US" b="1" dirty="0" err="1">
                <a:solidFill>
                  <a:srgbClr val="002060"/>
                </a:solidFill>
              </a:rPr>
              <a:t>banyak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masalah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bukan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rutin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boleh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diselesaikan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dengan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lebih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daripada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satu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cara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mungkin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mempunyai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lebih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daripada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satu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penyelesaian</a:t>
            </a:r>
            <a:r>
              <a:rPr lang="en-US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158018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325" y="2503221"/>
            <a:ext cx="7710441" cy="1918234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/>
              <a:t>Soalan</a:t>
            </a:r>
            <a:r>
              <a:rPr lang="en-US" sz="2600" b="1" i="1" dirty="0"/>
              <a:t> </a:t>
            </a:r>
            <a:r>
              <a:rPr lang="en-US" sz="2600" b="1" i="1" dirty="0" err="1"/>
              <a:t>Bukan</a:t>
            </a:r>
            <a:r>
              <a:rPr lang="en-US" sz="2600" b="1" i="1" dirty="0"/>
              <a:t> </a:t>
            </a:r>
            <a:r>
              <a:rPr lang="en-US" sz="2600" b="1" i="1" dirty="0" err="1"/>
              <a:t>Rutin</a:t>
            </a:r>
            <a:r>
              <a:rPr lang="en-US" sz="2600" b="1" i="1" dirty="0"/>
              <a:t> yang </a:t>
            </a:r>
            <a:r>
              <a:rPr lang="en-US" sz="2600" b="1" i="1" dirty="0" err="1"/>
              <a:t>memerlukan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tahap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kognitif</a:t>
            </a:r>
            <a:r>
              <a:rPr lang="en-US" sz="2600" b="1" i="1" dirty="0">
                <a:solidFill>
                  <a:srgbClr val="FF0000"/>
                </a:solidFill>
              </a:rPr>
              <a:t> yang </a:t>
            </a:r>
            <a:r>
              <a:rPr lang="en-US" sz="2600" b="1" i="1" dirty="0" err="1">
                <a:solidFill>
                  <a:srgbClr val="FF0000"/>
                </a:solidFill>
              </a:rPr>
              <a:t>tinggi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/>
              <a:t>dapat</a:t>
            </a:r>
            <a:r>
              <a:rPr lang="en-US" sz="2600" b="1" i="1" dirty="0"/>
              <a:t> </a:t>
            </a:r>
            <a:r>
              <a:rPr lang="en-US" sz="2600" b="1" i="1" dirty="0" err="1"/>
              <a:t>membentuk</a:t>
            </a:r>
            <a:r>
              <a:rPr lang="en-US" sz="2600" b="1" i="1" dirty="0"/>
              <a:t> HOTs </a:t>
            </a:r>
            <a:r>
              <a:rPr lang="en-US" sz="2600" b="1" i="1" dirty="0" err="1"/>
              <a:t>dalam</a:t>
            </a:r>
            <a:r>
              <a:rPr lang="en-US" sz="2600" b="1" i="1" dirty="0"/>
              <a:t> </a:t>
            </a:r>
            <a:r>
              <a:rPr lang="en-US" sz="2600" b="1" i="1" dirty="0" err="1"/>
              <a:t>kalangan</a:t>
            </a:r>
            <a:r>
              <a:rPr lang="en-US" sz="2600" b="1" i="1" dirty="0"/>
              <a:t> </a:t>
            </a:r>
            <a:r>
              <a:rPr lang="en-US" sz="2600" b="1" i="1" dirty="0" err="1"/>
              <a:t>murid</a:t>
            </a:r>
            <a:r>
              <a:rPr lang="en-US" sz="2600" b="1" i="1" dirty="0"/>
              <a:t>. </a:t>
            </a:r>
          </a:p>
        </p:txBody>
      </p:sp>
      <p:pic>
        <p:nvPicPr>
          <p:cNvPr id="3" name="Picture 2" descr="Related image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693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06020" y="1263841"/>
            <a:ext cx="1808579" cy="1150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02" tIns="58301" rIns="116602" bIns="58301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LOTS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313" y="1831152"/>
            <a:ext cx="6146637" cy="2703064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pPr marL="364383" indent="-364383">
              <a:buFont typeface="Arial"/>
              <a:buChar char="•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/>
              <a:t>murid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kemahiran</a:t>
            </a:r>
            <a:r>
              <a:rPr lang="en-US" sz="2800" dirty="0"/>
              <a:t> </a:t>
            </a:r>
            <a:r>
              <a:rPr lang="en-US" sz="2800" dirty="0" err="1"/>
              <a:t>berfikir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aras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pPr marL="364383" indent="-364383">
              <a:buFont typeface="Arial"/>
              <a:buChar char="•"/>
            </a:pPr>
            <a:r>
              <a:rPr lang="en-US" sz="2800" dirty="0" err="1"/>
              <a:t>Operasi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r>
              <a:rPr lang="en-US" sz="28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4223" y="4001009"/>
            <a:ext cx="235546" cy="394740"/>
          </a:xfrm>
          <a:prstGeom prst="rect">
            <a:avLst/>
          </a:prstGeom>
          <a:noFill/>
        </p:spPr>
        <p:txBody>
          <a:bodyPr wrap="none" lIns="116602" tIns="58301" rIns="116602" bIns="58301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992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534400" cy="4180391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pPr marL="364383" indent="-364383">
              <a:buFont typeface="Arial"/>
              <a:buChar char="•"/>
            </a:pP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</a:p>
          <a:p>
            <a:pPr marL="364383" indent="-364383">
              <a:buFont typeface="Arial"/>
              <a:buChar char="•"/>
            </a:pP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kemahiran</a:t>
            </a:r>
            <a:r>
              <a:rPr lang="en-US" sz="2400" dirty="0"/>
              <a:t> </a:t>
            </a:r>
            <a:r>
              <a:rPr lang="en-US" sz="2400" dirty="0" err="1"/>
              <a:t>menaakul</a:t>
            </a:r>
            <a:r>
              <a:rPr lang="en-US" sz="2400" dirty="0"/>
              <a:t>. </a:t>
            </a:r>
          </a:p>
          <a:p>
            <a:pPr marL="364383" indent="-364383">
              <a:buFont typeface="Arial"/>
              <a:buChar char="•"/>
            </a:pPr>
            <a:r>
              <a:rPr lang="en-US" sz="2400" dirty="0" err="1" smtClean="0"/>
              <a:t>Menggalakkan</a:t>
            </a:r>
            <a:r>
              <a:rPr lang="en-US" sz="2400" dirty="0" smtClean="0"/>
              <a:t> </a:t>
            </a:r>
            <a:r>
              <a:rPr lang="en-US" sz="2400" dirty="0" err="1" smtClean="0"/>
              <a:t>l</a:t>
            </a:r>
            <a:r>
              <a:rPr lang="en-US" sz="2400" dirty="0" err="1" smtClean="0">
                <a:latin typeface="Calibri"/>
                <a:cs typeface="Calibri"/>
              </a:rPr>
              <a:t>≥</a:t>
            </a:r>
            <a:r>
              <a:rPr lang="en-US" sz="2400" dirty="0" err="1" smtClean="0"/>
              <a:t>ebih</a:t>
            </a:r>
            <a:r>
              <a:rPr lang="en-US" sz="2400" dirty="0" smtClean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. </a:t>
            </a:r>
          </a:p>
          <a:p>
            <a:pPr marL="364383" indent="-364383">
              <a:buFont typeface="Arial"/>
              <a:buChar char="•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jawapan</a:t>
            </a:r>
            <a:r>
              <a:rPr lang="en-US" sz="2400" dirty="0"/>
              <a:t>. </a:t>
            </a:r>
          </a:p>
          <a:p>
            <a:pPr marL="364383" indent="-364383">
              <a:buFont typeface="Arial"/>
              <a:buChar char="•"/>
            </a:pP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mencabar</a:t>
            </a:r>
            <a:r>
              <a:rPr lang="en-US" sz="2400" dirty="0"/>
              <a:t>. </a:t>
            </a:r>
          </a:p>
          <a:p>
            <a:pPr marL="364383" indent="-364383">
              <a:buFont typeface="Arial"/>
              <a:buChar char="•"/>
            </a:pPr>
            <a:r>
              <a:rPr lang="en-US" sz="2400" dirty="0" err="1"/>
              <a:t>Berupaya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murid</a:t>
            </a:r>
            <a:r>
              <a:rPr lang="en-US" sz="2400" dirty="0"/>
              <a:t> yang </a:t>
            </a:r>
            <a:r>
              <a:rPr lang="en-US" sz="2400" dirty="0" err="1"/>
              <a:t>kreatif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inovatif</a:t>
            </a:r>
            <a:endParaRPr lang="en-US" sz="2400" dirty="0"/>
          </a:p>
          <a:p>
            <a:pPr marL="364383" indent="-364383">
              <a:buFont typeface="Arial"/>
              <a:buChar char="•"/>
            </a:pP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matematik</a:t>
            </a:r>
            <a:r>
              <a:rPr lang="en-US" sz="2400" dirty="0"/>
              <a:t>.</a:t>
            </a:r>
          </a:p>
          <a:p>
            <a:pPr marL="364383" indent="-364383">
              <a:buFont typeface="Arial"/>
              <a:buChar char="•"/>
            </a:pP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diselesaikan</a:t>
            </a:r>
            <a:r>
              <a:rPr lang="en-US" sz="2400" dirty="0"/>
              <a:t>. </a:t>
            </a:r>
          </a:p>
          <a:p>
            <a:pPr marL="364383" indent="-364383">
              <a:buFont typeface="Arial"/>
              <a:buChar char="•"/>
            </a:pPr>
            <a:r>
              <a:rPr lang="en-US" sz="2400" dirty="0" err="1"/>
              <a:t>Menggalakkan</a:t>
            </a:r>
            <a:r>
              <a:rPr lang="en-US" sz="2400" dirty="0"/>
              <a:t> </a:t>
            </a:r>
            <a:r>
              <a:rPr lang="en-US" sz="2400" dirty="0" err="1"/>
              <a:t>perbincangan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</a:t>
            </a:r>
            <a:r>
              <a:rPr lang="en-US" sz="2400" dirty="0" err="1"/>
              <a:t>dalan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22398" y="280395"/>
            <a:ext cx="1916002" cy="1150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02" tIns="58301" rIns="116602" bIns="58301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HOTS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243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612" y="3322214"/>
            <a:ext cx="6592750" cy="2364510"/>
          </a:xfrm>
          <a:prstGeom prst="rect">
            <a:avLst/>
          </a:prstGeom>
        </p:spPr>
        <p:txBody>
          <a:bodyPr wrap="square" lIns="116602" tIns="58301" rIns="116602" bIns="58301">
            <a:spAutoFit/>
          </a:bodyPr>
          <a:lstStyle/>
          <a:p>
            <a:r>
              <a:rPr lang="en-US" sz="2600" b="1" dirty="0"/>
              <a:t>TUGASAN 2</a:t>
            </a:r>
            <a:endParaRPr lang="en-US" sz="2600" dirty="0"/>
          </a:p>
          <a:p>
            <a:r>
              <a:rPr lang="en-US" sz="2000" b="1" dirty="0"/>
              <a:t>Maria </a:t>
            </a:r>
            <a:r>
              <a:rPr lang="en-US" sz="2000" b="1" dirty="0" err="1"/>
              <a:t>membeli</a:t>
            </a:r>
            <a:r>
              <a:rPr lang="en-US" sz="2000" b="1" dirty="0"/>
              <a:t> </a:t>
            </a:r>
            <a:r>
              <a:rPr lang="en-US" sz="2000" b="1" dirty="0" err="1"/>
              <a:t>sekotak</a:t>
            </a:r>
            <a:r>
              <a:rPr lang="en-US" sz="2000" b="1" dirty="0"/>
              <a:t> </a:t>
            </a:r>
            <a:r>
              <a:rPr lang="en-US" sz="2000" b="1" dirty="0" err="1"/>
              <a:t>susu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RM1.55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sebungkus</a:t>
            </a:r>
            <a:r>
              <a:rPr lang="en-US" sz="2000" b="1" dirty="0"/>
              <a:t> </a:t>
            </a:r>
            <a:r>
              <a:rPr lang="en-US" sz="2000" b="1" dirty="0" err="1"/>
              <a:t>biskut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RM1.70.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memberikan</a:t>
            </a:r>
            <a:r>
              <a:rPr lang="en-US" sz="2000" b="1" dirty="0"/>
              <a:t> RM4.00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jurujual</a:t>
            </a:r>
            <a:r>
              <a:rPr lang="en-US" sz="2000" b="1" dirty="0"/>
              <a:t>. </a:t>
            </a:r>
            <a:r>
              <a:rPr lang="en-US" sz="2000" b="1" dirty="0" err="1"/>
              <a:t>Berapakah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</a:t>
            </a:r>
            <a:r>
              <a:rPr lang="en-US" sz="2000" b="1" dirty="0" err="1"/>
              <a:t>syiling</a:t>
            </a:r>
            <a:r>
              <a:rPr lang="en-US" sz="2000" b="1" dirty="0"/>
              <a:t> yang </a:t>
            </a:r>
            <a:r>
              <a:rPr lang="en-US" sz="2000" b="1" dirty="0" err="1"/>
              <a:t>diterima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Maria </a:t>
            </a:r>
            <a:r>
              <a:rPr lang="en-US" sz="2000" b="1" dirty="0" err="1"/>
              <a:t>sekiranya</a:t>
            </a:r>
            <a:r>
              <a:rPr lang="en-US" sz="2000" b="1" dirty="0"/>
              <a:t> </a:t>
            </a:r>
            <a:r>
              <a:rPr lang="en-US" sz="2000" b="1" dirty="0" err="1"/>
              <a:t>jurujual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memberikannya</a:t>
            </a:r>
            <a:r>
              <a:rPr lang="en-US" sz="2000" b="1" dirty="0"/>
              <a:t> </a:t>
            </a:r>
            <a:r>
              <a:rPr lang="en-US" sz="2000" b="1" dirty="0" err="1"/>
              <a:t>beberapa</a:t>
            </a:r>
            <a:r>
              <a:rPr lang="en-US" sz="2000" b="1" dirty="0"/>
              <a:t> </a:t>
            </a:r>
            <a:r>
              <a:rPr lang="en-US" sz="2000" b="1" dirty="0" err="1"/>
              <a:t>syiling</a:t>
            </a:r>
            <a:r>
              <a:rPr lang="en-US" sz="2000" b="1" dirty="0"/>
              <a:t> 5 </a:t>
            </a:r>
            <a:r>
              <a:rPr lang="en-US" sz="2000" b="1" dirty="0" err="1"/>
              <a:t>sen</a:t>
            </a:r>
            <a:r>
              <a:rPr lang="en-US" sz="2000" b="1" dirty="0"/>
              <a:t>, 10 </a:t>
            </a:r>
            <a:r>
              <a:rPr lang="en-US" sz="2000" b="1" dirty="0" err="1"/>
              <a:t>sen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20 </a:t>
            </a:r>
            <a:r>
              <a:rPr lang="en-US" sz="2000" b="1" dirty="0" err="1"/>
              <a:t>sen</a:t>
            </a:r>
            <a:r>
              <a:rPr lang="en-US" sz="2000" b="1" dirty="0"/>
              <a:t>? </a:t>
            </a:r>
            <a:r>
              <a:rPr lang="en-US" sz="2000" b="1" dirty="0" err="1"/>
              <a:t>Terangkan</a:t>
            </a:r>
            <a:r>
              <a:rPr lang="en-US" sz="2000" b="1" dirty="0"/>
              <a:t> </a:t>
            </a:r>
            <a:r>
              <a:rPr lang="en-US" sz="2000" b="1" dirty="0" err="1"/>
              <a:t>jawapan</a:t>
            </a:r>
            <a:r>
              <a:rPr lang="en-US" sz="2000" b="1" dirty="0"/>
              <a:t> </a:t>
            </a:r>
            <a:r>
              <a:rPr lang="en-US" sz="2000" b="1" dirty="0" err="1"/>
              <a:t>anda</a:t>
            </a:r>
            <a:r>
              <a:rPr lang="en-US" sz="2000" b="1" dirty="0"/>
              <a:t>?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" y="1440713"/>
            <a:ext cx="1622810" cy="1150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02" tIns="58301" rIns="116602" bIns="58301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LOTS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568" y="372565"/>
            <a:ext cx="6974249" cy="517850"/>
          </a:xfrm>
          <a:prstGeom prst="rect">
            <a:avLst/>
          </a:prstGeom>
          <a:noFill/>
        </p:spPr>
        <p:txBody>
          <a:bodyPr wrap="none" lIns="116602" tIns="58301" rIns="116602" bIns="58301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MASALAH RUTIN KEPADA BUKAN RUTIN 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3839022"/>
            <a:ext cx="1622810" cy="1020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02" tIns="58301" rIns="116602" bIns="58301" rtlCol="0" anchor="ctr"/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HOTS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613" y="1409264"/>
            <a:ext cx="6592751" cy="1748956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r>
              <a:rPr lang="en-US" sz="2600" b="1" dirty="0"/>
              <a:t>TUGASAN 1 </a:t>
            </a:r>
            <a:endParaRPr lang="en-US" sz="2600" dirty="0"/>
          </a:p>
          <a:p>
            <a:r>
              <a:rPr lang="en-US" sz="2000" b="1" dirty="0"/>
              <a:t>Maria </a:t>
            </a:r>
            <a:r>
              <a:rPr lang="en-US" sz="2000" b="1" dirty="0" err="1"/>
              <a:t>membeli</a:t>
            </a:r>
            <a:r>
              <a:rPr lang="en-US" sz="2000" b="1" dirty="0"/>
              <a:t> </a:t>
            </a:r>
            <a:r>
              <a:rPr lang="en-US" sz="2000" b="1" dirty="0" err="1"/>
              <a:t>sekotak</a:t>
            </a:r>
            <a:r>
              <a:rPr lang="en-US" sz="2000" b="1" dirty="0"/>
              <a:t> </a:t>
            </a:r>
            <a:r>
              <a:rPr lang="en-US" sz="2000" b="1" dirty="0" err="1"/>
              <a:t>susu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RM1.55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sebungkus</a:t>
            </a:r>
            <a:r>
              <a:rPr lang="en-US" sz="2000" b="1" dirty="0"/>
              <a:t> </a:t>
            </a:r>
            <a:r>
              <a:rPr lang="en-US" sz="2000" b="1" dirty="0" err="1"/>
              <a:t>biskut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RM1.70. </a:t>
            </a:r>
            <a:r>
              <a:rPr lang="en-US" sz="2000" b="1" dirty="0" err="1"/>
              <a:t>Berapakah</a:t>
            </a:r>
            <a:r>
              <a:rPr lang="en-US" sz="2000" b="1" dirty="0"/>
              <a:t>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 yang </a:t>
            </a:r>
            <a:r>
              <a:rPr lang="en-US" sz="2000" b="1" dirty="0" err="1"/>
              <a:t>dibayar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Maria?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73485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439" y="680335"/>
            <a:ext cx="6974249" cy="517850"/>
          </a:xfrm>
          <a:prstGeom prst="rect">
            <a:avLst/>
          </a:prstGeom>
          <a:noFill/>
        </p:spPr>
        <p:txBody>
          <a:bodyPr wrap="none" lIns="116602" tIns="58301" rIns="116602" bIns="58301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</a:rPr>
              <a:t>MASALAH RUTIN KEPADA BUKAN RUTIN 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0927" y="1538848"/>
            <a:ext cx="7218196" cy="2595342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r>
              <a:rPr lang="en-US" sz="2300" b="1" dirty="0">
                <a:solidFill>
                  <a:srgbClr val="0000FF"/>
                </a:solidFill>
              </a:rPr>
              <a:t>TUGASAN 1 </a:t>
            </a:r>
          </a:p>
          <a:p>
            <a:pPr marL="437261" indent="-437261">
              <a:buFont typeface="+mj-lt"/>
              <a:buAutoNum type="arabicPeriod"/>
            </a:pPr>
            <a:r>
              <a:rPr lang="en-US" sz="2300" b="1" dirty="0" err="1"/>
              <a:t>Cari</a:t>
            </a:r>
            <a:r>
              <a:rPr lang="en-US" sz="2300" b="1" dirty="0"/>
              <a:t> perimeter </a:t>
            </a:r>
            <a:r>
              <a:rPr lang="en-US" sz="2300" b="1" dirty="0" err="1"/>
              <a:t>segi</a:t>
            </a:r>
            <a:r>
              <a:rPr lang="en-US" sz="2300" b="1" dirty="0"/>
              <a:t> </a:t>
            </a:r>
            <a:r>
              <a:rPr lang="en-US" sz="2300" b="1" dirty="0" err="1"/>
              <a:t>empat</a:t>
            </a:r>
            <a:r>
              <a:rPr lang="en-US" sz="2300" b="1" dirty="0"/>
              <a:t> </a:t>
            </a:r>
            <a:r>
              <a:rPr lang="en-US" sz="2300" b="1" dirty="0" err="1"/>
              <a:t>tepat</a:t>
            </a:r>
            <a:r>
              <a:rPr lang="en-US" sz="2300" b="1" dirty="0"/>
              <a:t> yang </a:t>
            </a:r>
            <a:r>
              <a:rPr lang="en-US" sz="2300" b="1" dirty="0" err="1"/>
              <a:t>mempunyai</a:t>
            </a:r>
            <a:r>
              <a:rPr lang="en-US" sz="2300" b="1" dirty="0"/>
              <a:t> </a:t>
            </a:r>
            <a:r>
              <a:rPr lang="en-US" sz="2300" b="1" dirty="0" err="1"/>
              <a:t>panjang</a:t>
            </a:r>
            <a:r>
              <a:rPr lang="en-US" sz="2300" b="1" dirty="0"/>
              <a:t> 8 meter </a:t>
            </a:r>
            <a:r>
              <a:rPr lang="en-US" sz="2300" b="1" dirty="0" err="1"/>
              <a:t>dan</a:t>
            </a:r>
            <a:r>
              <a:rPr lang="en-US" sz="2300" b="1" dirty="0"/>
              <a:t> </a:t>
            </a:r>
            <a:r>
              <a:rPr lang="en-US" sz="2300" b="1" dirty="0" err="1"/>
              <a:t>lebar</a:t>
            </a:r>
            <a:r>
              <a:rPr lang="en-US" sz="2300" b="1" dirty="0"/>
              <a:t> 17 meter. </a:t>
            </a:r>
          </a:p>
          <a:p>
            <a:pPr marL="437261" indent="-437261">
              <a:buFont typeface="+mj-lt"/>
              <a:buAutoNum type="arabicPeriod"/>
            </a:pPr>
            <a:r>
              <a:rPr lang="en-US" sz="2300" b="1" dirty="0" err="1"/>
              <a:t>Cari</a:t>
            </a:r>
            <a:r>
              <a:rPr lang="en-US" sz="2300" b="1" dirty="0"/>
              <a:t> </a:t>
            </a:r>
            <a:r>
              <a:rPr lang="en-US" sz="2300" b="1" dirty="0" err="1"/>
              <a:t>panjang</a:t>
            </a:r>
            <a:r>
              <a:rPr lang="en-US" sz="2300" b="1" dirty="0"/>
              <a:t> </a:t>
            </a:r>
            <a:r>
              <a:rPr lang="en-US" sz="2300" b="1" dirty="0" err="1"/>
              <a:t>sebuah</a:t>
            </a:r>
            <a:r>
              <a:rPr lang="en-US" sz="2300" b="1" dirty="0"/>
              <a:t> </a:t>
            </a:r>
            <a:r>
              <a:rPr lang="en-US" sz="2300" b="1" dirty="0" err="1"/>
              <a:t>segi</a:t>
            </a:r>
            <a:r>
              <a:rPr lang="en-US" sz="2300" b="1" dirty="0"/>
              <a:t> </a:t>
            </a:r>
            <a:r>
              <a:rPr lang="en-US" sz="2300" b="1" dirty="0" err="1"/>
              <a:t>empat</a:t>
            </a:r>
            <a:r>
              <a:rPr lang="en-US" sz="2300" b="1" dirty="0"/>
              <a:t> </a:t>
            </a:r>
            <a:r>
              <a:rPr lang="en-US" sz="2300" b="1" dirty="0" err="1"/>
              <a:t>tepat</a:t>
            </a:r>
            <a:r>
              <a:rPr lang="en-US" sz="2300" b="1" dirty="0"/>
              <a:t> yang </a:t>
            </a:r>
            <a:r>
              <a:rPr lang="en-US" sz="2300" b="1" dirty="0" err="1"/>
              <a:t>mempunyai</a:t>
            </a:r>
            <a:r>
              <a:rPr lang="en-US" sz="2300" b="1" dirty="0"/>
              <a:t> </a:t>
            </a:r>
            <a:r>
              <a:rPr lang="en-US" sz="2300" b="1" dirty="0" err="1"/>
              <a:t>luas</a:t>
            </a:r>
            <a:r>
              <a:rPr lang="en-US" sz="2300" b="1" dirty="0"/>
              <a:t> 48 meter </a:t>
            </a:r>
            <a:r>
              <a:rPr lang="en-US" sz="2300" b="1" dirty="0" err="1"/>
              <a:t>persegi</a:t>
            </a:r>
            <a:r>
              <a:rPr lang="en-US" sz="2300" b="1" dirty="0"/>
              <a:t> </a:t>
            </a:r>
            <a:r>
              <a:rPr lang="en-US" sz="2300" b="1" dirty="0" err="1"/>
              <a:t>dan</a:t>
            </a:r>
            <a:r>
              <a:rPr lang="en-US" sz="2300" b="1" dirty="0"/>
              <a:t> </a:t>
            </a:r>
            <a:r>
              <a:rPr lang="en-US" sz="2300" b="1" dirty="0" err="1"/>
              <a:t>lebar</a:t>
            </a:r>
            <a:r>
              <a:rPr lang="en-US" sz="2300" b="1" dirty="0"/>
              <a:t> 6 meter.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0929" y="3980064"/>
            <a:ext cx="7040015" cy="2595342"/>
          </a:xfrm>
          <a:prstGeom prst="rect">
            <a:avLst/>
          </a:prstGeom>
          <a:noFill/>
        </p:spPr>
        <p:txBody>
          <a:bodyPr wrap="square" lIns="116602" tIns="58301" rIns="116602" bIns="58301" rtlCol="0">
            <a:spAutoFit/>
          </a:bodyPr>
          <a:lstStyle/>
          <a:p>
            <a:r>
              <a:rPr lang="en-US" sz="2300" b="1" dirty="0">
                <a:solidFill>
                  <a:srgbClr val="0000FF"/>
                </a:solidFill>
              </a:rPr>
              <a:t>TUGASAN 2 </a:t>
            </a:r>
          </a:p>
          <a:p>
            <a:r>
              <a:rPr lang="en-US" sz="2300" b="1" dirty="0" err="1"/>
              <a:t>Mamat</a:t>
            </a:r>
            <a:r>
              <a:rPr lang="en-US" sz="2300" b="1" dirty="0"/>
              <a:t> </a:t>
            </a:r>
            <a:r>
              <a:rPr lang="en-US" sz="2300" b="1" dirty="0" err="1"/>
              <a:t>ingin</a:t>
            </a:r>
            <a:r>
              <a:rPr lang="en-US" sz="2300" b="1" dirty="0"/>
              <a:t> </a:t>
            </a:r>
            <a:r>
              <a:rPr lang="en-US" sz="2300" b="1" dirty="0" err="1"/>
              <a:t>membina</a:t>
            </a:r>
            <a:r>
              <a:rPr lang="en-US" sz="2300" b="1" dirty="0"/>
              <a:t> </a:t>
            </a:r>
            <a:r>
              <a:rPr lang="en-US" sz="2300" b="1" dirty="0" err="1"/>
              <a:t>pagar</a:t>
            </a:r>
            <a:r>
              <a:rPr lang="en-US" sz="2300" b="1" dirty="0"/>
              <a:t> </a:t>
            </a:r>
            <a:r>
              <a:rPr lang="en-US" sz="2300" b="1" dirty="0" err="1"/>
              <a:t>bagi</a:t>
            </a:r>
            <a:r>
              <a:rPr lang="en-US" sz="2300" b="1" dirty="0"/>
              <a:t> </a:t>
            </a:r>
            <a:r>
              <a:rPr lang="en-US" sz="2300" b="1" dirty="0" err="1"/>
              <a:t>reban</a:t>
            </a:r>
            <a:r>
              <a:rPr lang="en-US" sz="2300" b="1" dirty="0"/>
              <a:t> </a:t>
            </a:r>
            <a:r>
              <a:rPr lang="en-US" sz="2300" b="1" dirty="0" err="1"/>
              <a:t>ayam</a:t>
            </a:r>
            <a:r>
              <a:rPr lang="en-US" sz="2300" b="1" dirty="0"/>
              <a:t> yang </a:t>
            </a:r>
            <a:r>
              <a:rPr lang="en-US" sz="2300" b="1" dirty="0" err="1"/>
              <a:t>berbentuk</a:t>
            </a:r>
            <a:r>
              <a:rPr lang="en-US" sz="2300" b="1" dirty="0"/>
              <a:t> </a:t>
            </a:r>
            <a:r>
              <a:rPr lang="en-US" sz="2300" b="1" dirty="0" err="1"/>
              <a:t>segi</a:t>
            </a:r>
            <a:r>
              <a:rPr lang="en-US" sz="2300" b="1" dirty="0"/>
              <a:t> </a:t>
            </a:r>
            <a:r>
              <a:rPr lang="en-US" sz="2300" b="1" dirty="0" err="1"/>
              <a:t>empat</a:t>
            </a:r>
            <a:r>
              <a:rPr lang="en-US" sz="2300" b="1" dirty="0"/>
              <a:t>. </a:t>
            </a:r>
            <a:r>
              <a:rPr lang="en-US" sz="2300" b="1" dirty="0" err="1"/>
              <a:t>Dia</a:t>
            </a:r>
            <a:r>
              <a:rPr lang="en-US" sz="2300" b="1" dirty="0"/>
              <a:t> </a:t>
            </a:r>
            <a:r>
              <a:rPr lang="en-US" sz="2300" b="1" dirty="0" err="1"/>
              <a:t>mempunyai</a:t>
            </a:r>
            <a:r>
              <a:rPr lang="en-US" sz="2300" b="1" dirty="0"/>
              <a:t> 20 meter </a:t>
            </a:r>
            <a:r>
              <a:rPr lang="en-US" sz="2300" b="1" dirty="0" err="1"/>
              <a:t>wayar</a:t>
            </a:r>
            <a:r>
              <a:rPr lang="en-US" sz="2300" b="1" dirty="0"/>
              <a:t> </a:t>
            </a:r>
            <a:r>
              <a:rPr lang="en-US" sz="2300" b="1" dirty="0" err="1"/>
              <a:t>pagar</a:t>
            </a:r>
            <a:r>
              <a:rPr lang="en-US" sz="2300" b="1" dirty="0"/>
              <a:t>. </a:t>
            </a:r>
          </a:p>
          <a:p>
            <a:pPr marL="437261" indent="-437261">
              <a:buFont typeface="+mj-lt"/>
              <a:buAutoNum type="arabicPeriod"/>
            </a:pPr>
            <a:r>
              <a:rPr lang="en-US" sz="2300" b="1" dirty="0" err="1"/>
              <a:t>Apakah</a:t>
            </a:r>
            <a:r>
              <a:rPr lang="en-US" sz="2300" b="1" dirty="0"/>
              <a:t> </a:t>
            </a:r>
            <a:r>
              <a:rPr lang="en-US" sz="2300" b="1" dirty="0" err="1"/>
              <a:t>saiz</a:t>
            </a:r>
            <a:r>
              <a:rPr lang="en-US" sz="2300" b="1" dirty="0"/>
              <a:t> </a:t>
            </a:r>
            <a:r>
              <a:rPr lang="en-US" sz="2300" b="1" dirty="0" err="1"/>
              <a:t>segiempat</a:t>
            </a:r>
            <a:r>
              <a:rPr lang="en-US" sz="2300" b="1" dirty="0"/>
              <a:t> yang </a:t>
            </a:r>
            <a:r>
              <a:rPr lang="en-US" sz="2300" b="1" dirty="0" err="1"/>
              <a:t>boleh</a:t>
            </a:r>
            <a:r>
              <a:rPr lang="en-US" sz="2300" b="1" dirty="0"/>
              <a:t> </a:t>
            </a:r>
            <a:r>
              <a:rPr lang="en-US" sz="2300" b="1" dirty="0" err="1"/>
              <a:t>beliau</a:t>
            </a:r>
            <a:r>
              <a:rPr lang="en-US" sz="2300" b="1" dirty="0"/>
              <a:t> </a:t>
            </a:r>
            <a:r>
              <a:rPr lang="en-US" sz="2300" b="1" dirty="0" err="1"/>
              <a:t>hasilkan</a:t>
            </a:r>
            <a:r>
              <a:rPr lang="en-US" sz="2300" b="1" dirty="0"/>
              <a:t>? </a:t>
            </a:r>
          </a:p>
          <a:p>
            <a:pPr marL="437261" indent="-437261">
              <a:buFont typeface="+mj-lt"/>
              <a:buAutoNum type="arabicPeriod"/>
            </a:pPr>
            <a:r>
              <a:rPr lang="en-US" sz="2300" b="1" dirty="0" err="1"/>
              <a:t>Bentuk</a:t>
            </a:r>
            <a:r>
              <a:rPr lang="en-US" sz="2300" b="1" dirty="0"/>
              <a:t> </a:t>
            </a:r>
            <a:r>
              <a:rPr lang="en-US" sz="2300" b="1" dirty="0" err="1"/>
              <a:t>manakah</a:t>
            </a:r>
            <a:r>
              <a:rPr lang="en-US" sz="2300" b="1" dirty="0"/>
              <a:t> yang </a:t>
            </a:r>
            <a:r>
              <a:rPr lang="en-US" sz="2300" b="1" dirty="0" err="1"/>
              <a:t>terbaik</a:t>
            </a:r>
            <a:r>
              <a:rPr lang="en-US" sz="2300" b="1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890" y="2235383"/>
            <a:ext cx="235546" cy="394740"/>
          </a:xfrm>
          <a:prstGeom prst="rect">
            <a:avLst/>
          </a:prstGeom>
          <a:noFill/>
        </p:spPr>
        <p:txBody>
          <a:bodyPr wrap="none" lIns="116602" tIns="58301" rIns="116602" bIns="58301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8600" y="1360667"/>
            <a:ext cx="1462326" cy="1150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02" tIns="58301" rIns="116602" bIns="58301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LOTS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2400" y="4071905"/>
            <a:ext cx="1538526" cy="1150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02" tIns="58301" rIns="116602" bIns="58301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HOTS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885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19400"/>
            <a:ext cx="7445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</a:rPr>
              <a:t>CONTOH SOALAN KBAT</a:t>
            </a:r>
            <a:endParaRPr lang="en-US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6064" t="17427" r="17208" b="123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-blu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984-A0B8-4DAC-8581-05A86783B5CA}" type="slidenum">
              <a:rPr lang="en-MY" smtClean="0"/>
              <a:pPr/>
              <a:t>60</a:t>
            </a:fld>
            <a:endParaRPr lang="en-MY" dirty="0"/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8915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1" i="0" u="none" strike="noStrike" kern="0" cap="all" spc="0" normalizeH="0" baseline="0" noProof="0" dirty="0" smtClean="0">
                <a:ln w="6350">
                  <a:noFill/>
                </a:ln>
                <a:solidFill>
                  <a:sysClr val="window" lastClr="FFFFF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cs typeface="Arial" pitchFamily="34" charset="0"/>
              </a:rPr>
              <a:t>SOALAN 1</a:t>
            </a:r>
            <a:endParaRPr kumimoji="0" lang="en-MY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115513" cy="326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8457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1"/>
          <p:cNvSpPr>
            <a:spLocks noGrp="1"/>
          </p:cNvSpPr>
          <p:nvPr>
            <p:ph type="sldNum" sz="quarter" idx="10"/>
          </p:nvPr>
        </p:nvSpPr>
        <p:spPr>
          <a:xfrm>
            <a:off x="8626475" y="6477000"/>
            <a:ext cx="471488" cy="304800"/>
          </a:xfrm>
        </p:spPr>
        <p:txBody>
          <a:bodyPr/>
          <a:lstStyle/>
          <a:p>
            <a:pPr>
              <a:defRPr/>
            </a:pPr>
            <a:fld id="{8310EF62-7253-486B-A66B-9788245F118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457200"/>
            <a:ext cx="838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C00000"/>
                </a:solidFill>
              </a:rPr>
              <a:t>SOALAN 2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When </a:t>
            </a:r>
            <a:r>
              <a:rPr lang="en-US" sz="3200" dirty="0"/>
              <a:t>you subtract one of the numbers below from 900, </a:t>
            </a:r>
            <a:r>
              <a:rPr lang="en-US" sz="3200" dirty="0" smtClean="0"/>
              <a:t>the answer </a:t>
            </a:r>
            <a:r>
              <a:rPr lang="en-US" sz="3200" dirty="0"/>
              <a:t>is greater than 300.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Which </a:t>
            </a:r>
            <a:r>
              <a:rPr lang="en-US" sz="3200" dirty="0"/>
              <a:t>number is it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/>
              <a:t>A. 823</a:t>
            </a:r>
          </a:p>
          <a:p>
            <a:r>
              <a:rPr lang="en-US" sz="3200" dirty="0"/>
              <a:t>B. 712</a:t>
            </a:r>
          </a:p>
          <a:p>
            <a:r>
              <a:rPr lang="en-US" sz="3200" dirty="0"/>
              <a:t>C. 667</a:t>
            </a:r>
          </a:p>
          <a:p>
            <a:r>
              <a:rPr lang="en-US" sz="3200" dirty="0"/>
              <a:t>D. 579</a:t>
            </a:r>
          </a:p>
        </p:txBody>
      </p:sp>
    </p:spTree>
    <p:extLst>
      <p:ext uri="{BB962C8B-B14F-4D97-AF65-F5344CB8AC3E}">
        <p14:creationId xmlns="" xmlns:p14="http://schemas.microsoft.com/office/powerpoint/2010/main" val="21113794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SOALAN 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Bayangkan</a:t>
            </a:r>
            <a:r>
              <a:rPr lang="en-US" dirty="0" smtClean="0"/>
              <a:t> 2 </a:t>
            </a:r>
            <a:r>
              <a:rPr lang="en-US" dirty="0" err="1" smtClean="0"/>
              <a:t>ekor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meragut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 </a:t>
            </a:r>
            <a:r>
              <a:rPr lang="en-US" dirty="0" err="1" smtClean="0"/>
              <a:t>Kedua-duanya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, </a:t>
            </a:r>
            <a:r>
              <a:rPr lang="en-US" dirty="0" err="1" smtClean="0"/>
              <a:t>saiz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selera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.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seekor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 </a:t>
            </a:r>
            <a:r>
              <a:rPr lang="en-US" dirty="0" err="1" smtClean="0"/>
              <a:t>bagaimanapun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ekor</a:t>
            </a:r>
            <a:r>
              <a:rPr lang="en-US" dirty="0" smtClean="0"/>
              <a:t> yang 2 kali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seekor</a:t>
            </a:r>
            <a:r>
              <a:rPr lang="en-US" dirty="0" smtClean="0"/>
              <a:t> yang lain.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en-US" b="1" dirty="0" err="1" smtClean="0">
                <a:solidFill>
                  <a:srgbClr val="C00000"/>
                </a:solidFill>
              </a:rPr>
              <a:t>Bagi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pendapat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anda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kuda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manakah</a:t>
            </a:r>
            <a:r>
              <a:rPr lang="en-US" b="1" dirty="0" smtClean="0">
                <a:solidFill>
                  <a:srgbClr val="C00000"/>
                </a:solidFill>
              </a:rPr>
              <a:t> yang </a:t>
            </a:r>
            <a:r>
              <a:rPr lang="en-US" b="1" dirty="0" err="1" smtClean="0">
                <a:solidFill>
                  <a:srgbClr val="C00000"/>
                </a:solidFill>
              </a:rPr>
              <a:t>akan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meragut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lebih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banyak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rumput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dalam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masa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sejam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SOALAN 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Mampukah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 yang </a:t>
            </a:r>
            <a:r>
              <a:rPr lang="en-US" dirty="0" err="1" smtClean="0"/>
              <a:t>berekor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meragut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 yang</a:t>
            </a:r>
          </a:p>
          <a:p>
            <a:pPr>
              <a:buNone/>
            </a:pPr>
            <a:r>
              <a:rPr lang="en-US" dirty="0" err="1" smtClean="0"/>
              <a:t>berekor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304800"/>
            <a:ext cx="42672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RUMUSAN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KBAT </a:t>
            </a:r>
            <a:r>
              <a:rPr lang="en-US" b="1" dirty="0" err="1" smtClean="0">
                <a:solidFill>
                  <a:srgbClr val="000099"/>
                </a:solidFill>
              </a:rPr>
              <a:t>perlu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diselaraskan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dengan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kurikulum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sedia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ada</a:t>
            </a:r>
            <a:endParaRPr lang="en-US" b="1" dirty="0" smtClean="0">
              <a:solidFill>
                <a:srgbClr val="000099"/>
              </a:solidFill>
            </a:endParaRPr>
          </a:p>
          <a:p>
            <a:r>
              <a:rPr lang="en-US" b="1" dirty="0" err="1" smtClean="0">
                <a:solidFill>
                  <a:srgbClr val="000099"/>
                </a:solidFill>
              </a:rPr>
              <a:t>Murid</a:t>
            </a:r>
            <a:r>
              <a:rPr lang="en-US" b="1" dirty="0" smtClean="0">
                <a:solidFill>
                  <a:srgbClr val="000099"/>
                </a:solidFill>
              </a:rPr>
              <a:t> yang </a:t>
            </a:r>
            <a:r>
              <a:rPr lang="en-US" b="1" dirty="0" err="1" smtClean="0">
                <a:solidFill>
                  <a:srgbClr val="000099"/>
                </a:solidFill>
              </a:rPr>
              <a:t>mahir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melakukan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operasi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pemikiran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seperti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membanding</a:t>
            </a:r>
            <a:r>
              <a:rPr lang="en-US" b="1" dirty="0" smtClean="0">
                <a:solidFill>
                  <a:srgbClr val="000099"/>
                </a:solidFill>
              </a:rPr>
              <a:t>, </a:t>
            </a:r>
            <a:r>
              <a:rPr lang="en-US" b="1" dirty="0" err="1" smtClean="0">
                <a:solidFill>
                  <a:srgbClr val="000099"/>
                </a:solidFill>
              </a:rPr>
              <a:t>menganalisis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membuat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kesimpulan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berupaya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meningkatkan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kefahaman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mengukuhkan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pembelajaran</a:t>
            </a:r>
            <a:endParaRPr lang="en-US" b="1" dirty="0" smtClean="0">
              <a:solidFill>
                <a:srgbClr val="000099"/>
              </a:solidFill>
            </a:endParaRPr>
          </a:p>
          <a:p>
            <a:r>
              <a:rPr lang="en-US" b="1" dirty="0" err="1" smtClean="0">
                <a:solidFill>
                  <a:srgbClr val="000099"/>
                </a:solidFill>
              </a:rPr>
              <a:t>Membantu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murid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belajar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seterusnya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dapat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meningkatkan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prestasi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pencapaian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memperbaiki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kelemahan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diri</a:t>
            </a:r>
            <a:endParaRPr lang="en-US" b="1" dirty="0" smtClean="0">
              <a:solidFill>
                <a:srgbClr val="000099"/>
              </a:solidFill>
            </a:endParaRPr>
          </a:p>
          <a:p>
            <a:r>
              <a:rPr lang="en-US" b="1" dirty="0" err="1" smtClean="0">
                <a:solidFill>
                  <a:srgbClr val="000099"/>
                </a:solidFill>
              </a:rPr>
              <a:t>Diperlukan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untuk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hidup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di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dunia</a:t>
            </a:r>
            <a:r>
              <a:rPr lang="en-US" b="1" dirty="0" smtClean="0">
                <a:solidFill>
                  <a:srgbClr val="000099"/>
                </a:solidFill>
              </a:rPr>
              <a:t> yang </a:t>
            </a:r>
            <a:r>
              <a:rPr lang="en-US" b="1" dirty="0" err="1" smtClean="0">
                <a:solidFill>
                  <a:srgbClr val="000099"/>
                </a:solidFill>
              </a:rPr>
              <a:t>pesat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berubah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berorientasikan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teknologi</a:t>
            </a:r>
            <a:endParaRPr lang="en-US" b="1" dirty="0" smtClean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" name="Picture 4" descr="Related image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7617" t="19406" r="31286" b="12785"/>
          <a:stretch>
            <a:fillRect/>
          </a:stretch>
        </p:blipFill>
        <p:spPr bwMode="auto">
          <a:xfrm>
            <a:off x="762000" y="4572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791200"/>
          </a:xfrm>
        </p:spPr>
        <p:txBody>
          <a:bodyPr/>
          <a:lstStyle/>
          <a:p>
            <a:pPr indent="3175">
              <a:buNone/>
            </a:pPr>
            <a:r>
              <a:rPr lang="en-US" sz="4000" dirty="0" err="1" smtClean="0"/>
              <a:t>Sila</a:t>
            </a:r>
            <a:r>
              <a:rPr lang="en-US" sz="4000" dirty="0" smtClean="0"/>
              <a:t> </a:t>
            </a:r>
            <a:r>
              <a:rPr lang="en-US" sz="4000" dirty="0" err="1" smtClean="0"/>
              <a:t>terangkan</a:t>
            </a:r>
            <a:r>
              <a:rPr lang="en-US" sz="4000" dirty="0" smtClean="0"/>
              <a:t> </a:t>
            </a:r>
            <a:r>
              <a:rPr lang="en-US" sz="4000" dirty="0" err="1" smtClean="0"/>
              <a:t>konsep</a:t>
            </a:r>
            <a:r>
              <a:rPr lang="en-US" sz="4000" dirty="0" smtClean="0"/>
              <a:t> </a:t>
            </a:r>
            <a:r>
              <a:rPr lang="en-US" sz="4000" dirty="0" err="1" smtClean="0"/>
              <a:t>berikut</a:t>
            </a:r>
            <a:r>
              <a:rPr lang="en-US" sz="4000" dirty="0" smtClean="0"/>
              <a:t>:</a:t>
            </a:r>
          </a:p>
          <a:p>
            <a:pPr indent="3175"/>
            <a:endParaRPr lang="en-US" sz="2800" dirty="0" smtClean="0"/>
          </a:p>
          <a:p>
            <a:pPr indent="3175">
              <a:buFont typeface="Arial" pitchFamily="34" charset="0"/>
              <a:buChar char="•"/>
            </a:pPr>
            <a:r>
              <a:rPr lang="en-US" sz="2800" dirty="0" smtClean="0"/>
              <a:t>	</a:t>
            </a:r>
            <a:r>
              <a:rPr lang="en-US" sz="4000" dirty="0" err="1" smtClean="0"/>
              <a:t>Pengujian</a:t>
            </a:r>
            <a:endParaRPr lang="en-US" sz="4000" dirty="0" smtClean="0"/>
          </a:p>
          <a:p>
            <a:pPr indent="3175">
              <a:buFont typeface="Arial" pitchFamily="34" charset="0"/>
              <a:buChar char="•"/>
            </a:pPr>
            <a:r>
              <a:rPr lang="en-US" sz="4000" dirty="0" smtClean="0"/>
              <a:t>	</a:t>
            </a:r>
            <a:r>
              <a:rPr lang="en-US" sz="4000" dirty="0" err="1" smtClean="0"/>
              <a:t>Pengukuran</a:t>
            </a:r>
            <a:endParaRPr lang="en-US" sz="4000" dirty="0" smtClean="0"/>
          </a:p>
          <a:p>
            <a:pPr indent="3175">
              <a:buFont typeface="Arial" pitchFamily="34" charset="0"/>
              <a:buChar char="•"/>
            </a:pPr>
            <a:r>
              <a:rPr lang="en-US" sz="4000" dirty="0" smtClean="0"/>
              <a:t>	</a:t>
            </a:r>
            <a:r>
              <a:rPr lang="en-US" sz="4000" dirty="0" err="1" smtClean="0"/>
              <a:t>Pentaksiran</a:t>
            </a:r>
            <a:endParaRPr lang="en-US" sz="4000" dirty="0" smtClean="0"/>
          </a:p>
          <a:p>
            <a:pPr indent="3175">
              <a:buFont typeface="Arial" pitchFamily="34" charset="0"/>
              <a:buChar char="•"/>
            </a:pPr>
            <a:r>
              <a:rPr lang="en-US" sz="4000" dirty="0" smtClean="0"/>
              <a:t>    </a:t>
            </a:r>
            <a:r>
              <a:rPr lang="en-US" sz="4000" dirty="0" err="1" smtClean="0"/>
              <a:t>Penilaian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867400"/>
          </a:xfrm>
        </p:spPr>
        <p:txBody>
          <a:bodyPr/>
          <a:lstStyle/>
          <a:p>
            <a:pPr algn="just">
              <a:buNone/>
            </a:pPr>
            <a:r>
              <a:rPr lang="ms-MY" altLang="en-US" sz="4000" b="1" dirty="0" smtClean="0">
                <a:cs typeface="Times New Roman" pitchFamily="18" charset="0"/>
              </a:rPr>
              <a:t>Pengujian</a:t>
            </a:r>
            <a:r>
              <a:rPr lang="ms-MY" altLang="en-US" sz="4000" dirty="0" smtClean="0">
                <a:cs typeface="Times New Roman" pitchFamily="18" charset="0"/>
              </a:rPr>
              <a:t>: </a:t>
            </a:r>
            <a:endParaRPr lang="en-US" altLang="en-US" sz="4000" dirty="0" smtClean="0">
              <a:cs typeface="Times New Roman" pitchFamily="18" charset="0"/>
            </a:endParaRPr>
          </a:p>
          <a:p>
            <a:pPr algn="just">
              <a:buNone/>
            </a:pPr>
            <a:endParaRPr lang="ms-MY" altLang="en-US" sz="28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ms-MY" altLang="en-US" sz="2800" dirty="0" smtClean="0">
                <a:cs typeface="Times New Roman" pitchFamily="18" charset="0"/>
              </a:rPr>
              <a:t>S</a:t>
            </a:r>
            <a:r>
              <a:rPr lang="ms-MY" altLang="en-US" sz="2800" dirty="0" smtClean="0">
                <a:cs typeface="Times New Roman" pitchFamily="18" charset="0"/>
              </a:rPr>
              <a:t>atu </a:t>
            </a:r>
            <a:r>
              <a:rPr lang="ms-MY" altLang="en-US" sz="2800" dirty="0" smtClean="0">
                <a:cs typeface="Times New Roman" pitchFamily="18" charset="0"/>
              </a:rPr>
              <a:t>prosedur yang sistematik untuk mengukur </a:t>
            </a:r>
            <a:r>
              <a:rPr lang="ms-MY" altLang="en-US" sz="2800" dirty="0" smtClean="0">
                <a:cs typeface="Times New Roman" pitchFamily="18" charset="0"/>
              </a:rPr>
              <a:t>perubahan </a:t>
            </a:r>
            <a:r>
              <a:rPr lang="ms-MY" altLang="en-US" sz="2800" dirty="0" smtClean="0">
                <a:cs typeface="Times New Roman" pitchFamily="18" charset="0"/>
              </a:rPr>
              <a:t>tingkah laku seseorang individu </a:t>
            </a:r>
            <a:r>
              <a:rPr lang="ms-MY" altLang="en-US" sz="2800" dirty="0" smtClean="0">
                <a:cs typeface="Times New Roman" pitchFamily="18" charset="0"/>
              </a:rPr>
              <a:t>terhadap </a:t>
            </a:r>
            <a:r>
              <a:rPr lang="ms-MY" altLang="en-US" sz="2800" dirty="0" smtClean="0">
                <a:cs typeface="Times New Roman" pitchFamily="18" charset="0"/>
              </a:rPr>
              <a:t>pembelajarannya</a:t>
            </a:r>
            <a:endParaRPr lang="en-US" altLang="en-US" sz="2800" dirty="0" smtClean="0">
              <a:cs typeface="Times New Roman" pitchFamily="18" charset="0"/>
            </a:endParaRPr>
          </a:p>
          <a:p>
            <a:pPr algn="just"/>
            <a:endParaRPr lang="ms-MY" altLang="en-US" sz="28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ms-MY" altLang="en-US" sz="2800" dirty="0" smtClean="0">
                <a:cs typeface="Times New Roman" pitchFamily="18" charset="0"/>
              </a:rPr>
              <a:t>Bertujuan  </a:t>
            </a:r>
            <a:r>
              <a:rPr lang="en-US" sz="2800" dirty="0" smtClean="0">
                <a:cs typeface="Times New Roman" pitchFamily="18" charset="0"/>
              </a:rPr>
              <a:t>me</a:t>
            </a:r>
            <a:r>
              <a:rPr lang="ms-MY" altLang="en-US" sz="2800" dirty="0" smtClean="0">
                <a:cs typeface="Times New Roman" pitchFamily="18" charset="0"/>
              </a:rPr>
              <a:t>nentukan </a:t>
            </a:r>
            <a:r>
              <a:rPr lang="ms-MY" altLang="en-US" sz="2800" dirty="0" smtClean="0">
                <a:cs typeface="Times New Roman" pitchFamily="18" charset="0"/>
              </a:rPr>
              <a:t> pencapaia</a:t>
            </a:r>
            <a:r>
              <a:rPr lang="en-US" sz="2800" dirty="0" smtClean="0">
                <a:cs typeface="Times New Roman" pitchFamily="18" charset="0"/>
              </a:rPr>
              <a:t>n,</a:t>
            </a:r>
            <a:r>
              <a:rPr lang="ms-MY" altLang="en-US" sz="2800" dirty="0" smtClean="0">
                <a:cs typeface="Times New Roman" pitchFamily="18" charset="0"/>
              </a:rPr>
              <a:t> menempatkan </a:t>
            </a: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ms-MY" altLang="en-US" sz="2800" dirty="0" smtClean="0">
                <a:cs typeface="Times New Roman" pitchFamily="18" charset="0"/>
              </a:rPr>
              <a:t>murid dalam 	kumpulan belajar </a:t>
            </a:r>
          </a:p>
          <a:p>
            <a:pPr algn="just"/>
            <a:endParaRPr lang="ms-MY" altLang="en-US" sz="2800" dirty="0" smtClean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en-US" sz="2800" dirty="0" smtClean="0">
                <a:cs typeface="Times New Roman" pitchFamily="18" charset="0"/>
              </a:rPr>
              <a:t>P</a:t>
            </a:r>
            <a:r>
              <a:rPr lang="ms-MY" altLang="en-US" sz="2800" dirty="0" smtClean="0">
                <a:cs typeface="Times New Roman" pitchFamily="18" charset="0"/>
              </a:rPr>
              <a:t>emerhatian</a:t>
            </a:r>
            <a:r>
              <a:rPr lang="ms-MY" altLang="en-US" sz="2800" dirty="0" smtClean="0">
                <a:cs typeface="Times New Roman" pitchFamily="18" charset="0"/>
              </a:rPr>
              <a:t>, ujian bertulis atau ujian lisan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ms-MY" altLang="en-US" sz="4000" b="1" dirty="0" smtClean="0"/>
              <a:t>Pengukuran </a:t>
            </a:r>
            <a:r>
              <a:rPr lang="ms-MY" altLang="en-US" sz="4000" dirty="0" smtClean="0"/>
              <a:t> </a:t>
            </a:r>
            <a:endParaRPr lang="en-US" altLang="en-US" sz="4000" dirty="0" smtClean="0"/>
          </a:p>
          <a:p>
            <a:endParaRPr lang="en-US" altLang="en-US" sz="2800" dirty="0" smtClean="0"/>
          </a:p>
          <a:p>
            <a:pPr>
              <a:buFont typeface="Arial" pitchFamily="34" charset="0"/>
              <a:buChar char="•"/>
            </a:pPr>
            <a:r>
              <a:rPr lang="ms-MY" altLang="en-US" sz="3600" dirty="0" smtClean="0"/>
              <a:t>S</a:t>
            </a:r>
            <a:r>
              <a:rPr lang="ms-MY" altLang="en-US" sz="3600" dirty="0" smtClean="0"/>
              <a:t>uatu </a:t>
            </a:r>
            <a:r>
              <a:rPr lang="ms-MY" altLang="en-US" sz="3600" dirty="0" smtClean="0"/>
              <a:t>proses untuk menghasilkan nilai kuantitatif </a:t>
            </a:r>
            <a:r>
              <a:rPr lang="ms-MY" altLang="en-US" sz="3600" dirty="0" smtClean="0"/>
              <a:t>.</a:t>
            </a:r>
            <a:r>
              <a:rPr lang="ms-MY" altLang="en-US" sz="3600" dirty="0" smtClean="0"/>
              <a:t>	 </a:t>
            </a:r>
            <a:endParaRPr lang="en-US" altLang="en-US" sz="3600" dirty="0" smtClean="0"/>
          </a:p>
          <a:p>
            <a:pPr>
              <a:buFont typeface="Arial" pitchFamily="34" charset="0"/>
              <a:buChar char="•"/>
            </a:pPr>
            <a:r>
              <a:rPr lang="ms-MY" altLang="en-US" sz="3600" dirty="0" smtClean="0"/>
              <a:t>Bertujuan </a:t>
            </a:r>
            <a:r>
              <a:rPr lang="ms-MY" altLang="en-US" sz="3600" dirty="0" smtClean="0"/>
              <a:t>untuk me</a:t>
            </a:r>
            <a:r>
              <a:rPr lang="en-US" sz="3600" dirty="0" err="1" smtClean="0"/>
              <a:t>nentukan</a:t>
            </a:r>
            <a:r>
              <a:rPr lang="en-US" sz="3600" dirty="0" smtClean="0"/>
              <a:t> </a:t>
            </a:r>
            <a:r>
              <a:rPr lang="en-US" sz="3600" dirty="0" err="1" smtClean="0"/>
              <a:t>ciri</a:t>
            </a:r>
            <a:r>
              <a:rPr lang="en-US" sz="3600" dirty="0" smtClean="0"/>
              <a:t> </a:t>
            </a:r>
            <a:r>
              <a:rPr lang="en-US" sz="3600" dirty="0" err="1" smtClean="0"/>
              <a:t>seseorang</a:t>
            </a:r>
            <a:r>
              <a:rPr lang="en-US" sz="3600" dirty="0" smtClean="0"/>
              <a:t> </a:t>
            </a:r>
            <a:r>
              <a:rPr lang="en-US" sz="3600" dirty="0" err="1" smtClean="0"/>
              <a:t>murid</a:t>
            </a:r>
            <a:r>
              <a:rPr lang="ms-MY" altLang="en-US" sz="3600" dirty="0" smtClean="0"/>
              <a:t> 	</a:t>
            </a:r>
            <a:r>
              <a:rPr lang="en-US" sz="3600" dirty="0" err="1" smtClean="0"/>
              <a:t>contoh</a:t>
            </a:r>
            <a:r>
              <a:rPr lang="en-US" sz="3600" dirty="0" smtClean="0"/>
              <a:t>, </a:t>
            </a:r>
            <a:r>
              <a:rPr lang="ms-MY" altLang="en-US" sz="3600" dirty="0" smtClean="0"/>
              <a:t>pencapaian</a:t>
            </a:r>
            <a:r>
              <a:rPr lang="en-US" sz="3600" dirty="0" smtClean="0"/>
              <a:t>,</a:t>
            </a:r>
            <a:r>
              <a:rPr lang="ms-MY" altLang="en-US" sz="3600" dirty="0" smtClean="0"/>
              <a:t> kedudukan  </a:t>
            </a:r>
          </a:p>
          <a:p>
            <a:pPr>
              <a:buFont typeface="Arial" pitchFamily="34" charset="0"/>
              <a:buNone/>
            </a:pPr>
            <a:endParaRPr lang="ms-MY" alt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A</a:t>
            </a:r>
            <a:r>
              <a:rPr lang="en-US" sz="3600" dirty="0" err="1" smtClean="0"/>
              <a:t>lat</a:t>
            </a:r>
            <a:r>
              <a:rPr lang="en-US" sz="3600" dirty="0" smtClean="0"/>
              <a:t> </a:t>
            </a:r>
            <a:r>
              <a:rPr lang="en-US" sz="3600" dirty="0" smtClean="0"/>
              <a:t>- </a:t>
            </a:r>
            <a:r>
              <a:rPr lang="en-US" sz="3600" dirty="0" err="1" smtClean="0"/>
              <a:t>ujian</a:t>
            </a:r>
            <a:r>
              <a:rPr lang="en-US" sz="3600" dirty="0" smtClean="0"/>
              <a:t>, </a:t>
            </a:r>
            <a:r>
              <a:rPr lang="en-US" sz="3600" dirty="0" err="1" smtClean="0"/>
              <a:t>soal</a:t>
            </a:r>
            <a:r>
              <a:rPr lang="en-US" sz="3600" dirty="0" smtClean="0"/>
              <a:t> </a:t>
            </a:r>
            <a:r>
              <a:rPr lang="en-US" sz="3600" dirty="0" err="1" smtClean="0"/>
              <a:t>selidik</a:t>
            </a:r>
            <a:r>
              <a:rPr lang="en-US" sz="3600" dirty="0" smtClean="0"/>
              <a:t> </a:t>
            </a:r>
            <a:r>
              <a:rPr lang="en-US" sz="3600" dirty="0" err="1" smtClean="0"/>
              <a:t>dll</a:t>
            </a:r>
            <a:endParaRPr lang="ms-MY" alt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E635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1784</Words>
  <Application>Microsoft Office PowerPoint</Application>
  <PresentationFormat>On-screen Show (4:3)</PresentationFormat>
  <Paragraphs>306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Flow</vt:lpstr>
      <vt:lpstr> PENTAKSIRAN Dalam  Pengajaran &amp; Pembelajaran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              APA  ITU  KBAT?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ISU PELAJAR DALAM KBAT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SOALAN 3</vt:lpstr>
      <vt:lpstr>SOALAN 4</vt:lpstr>
      <vt:lpstr>RUMUSAN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</dc:title>
  <dc:creator>Lee SS</dc:creator>
  <cp:lastModifiedBy>Lee SS</cp:lastModifiedBy>
  <cp:revision>140</cp:revision>
  <dcterms:created xsi:type="dcterms:W3CDTF">2010-02-26T12:40:24Z</dcterms:created>
  <dcterms:modified xsi:type="dcterms:W3CDTF">2019-11-18T14:04:16Z</dcterms:modified>
</cp:coreProperties>
</file>